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805" r:id="rId4"/>
  </p:sldMasterIdLst>
  <p:notesMasterIdLst>
    <p:notesMasterId r:id="rId26"/>
  </p:notesMasterIdLst>
  <p:sldIdLst>
    <p:sldId id="2147480058" r:id="rId5"/>
    <p:sldId id="2147480038" r:id="rId6"/>
    <p:sldId id="2147481322" r:id="rId7"/>
    <p:sldId id="2147481333" r:id="rId8"/>
    <p:sldId id="2147481334" r:id="rId9"/>
    <p:sldId id="2147481375" r:id="rId10"/>
    <p:sldId id="2147481373" r:id="rId11"/>
    <p:sldId id="2147481374" r:id="rId12"/>
    <p:sldId id="2147470917" r:id="rId13"/>
    <p:sldId id="2147481376" r:id="rId14"/>
    <p:sldId id="2147481371" r:id="rId15"/>
    <p:sldId id="475" r:id="rId16"/>
    <p:sldId id="2147481377" r:id="rId17"/>
    <p:sldId id="2147481378" r:id="rId18"/>
    <p:sldId id="2147481381" r:id="rId19"/>
    <p:sldId id="2147481382" r:id="rId20"/>
    <p:sldId id="2147481380" r:id="rId21"/>
    <p:sldId id="2147481379" r:id="rId22"/>
    <p:sldId id="2147481383" r:id="rId23"/>
    <p:sldId id="2147481384" r:id="rId24"/>
    <p:sldId id="2147481385" r:id="rId25"/>
  </p:sldIdLst>
  <p:sldSz cx="12192000" cy="6858000"/>
  <p:notesSz cx="6858000" cy="9144000"/>
  <p:embeddedFontLs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Open Sans SemiBold" panose="020B0706030804020204" pitchFamily="34" charset="0"/>
      <p:regular r:id="rId31"/>
      <p:bold r:id="rId32"/>
      <p:italic r:id="rId33"/>
      <p:boldItalic r:id="rId34"/>
    </p:embeddedFont>
    <p:embeddedFont>
      <p:font typeface="Segoe Sans Text" pitchFamily="2" charset="0"/>
      <p:regular r:id="rId35"/>
      <p:bold r:id="rId36"/>
    </p:embeddedFont>
    <p:embeddedFont>
      <p:font typeface="Segoe UI" panose="020B0502040204020203" pitchFamily="34" charset="0"/>
      <p:regular r:id="rId37"/>
      <p:bold r:id="rId38"/>
      <p:italic r:id="rId39"/>
      <p:boldItalic r:id="rId40"/>
    </p:embeddedFont>
    <p:embeddedFont>
      <p:font typeface="Segoe UI Semibold" panose="020B0702040204020203" pitchFamily="34" charset="0"/>
      <p:regular r:id="rId41"/>
      <p:bold r:id="rId42"/>
      <p:italic r:id="rId43"/>
      <p:boldItalic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ED80749-2FF8-47C8-94EA-05B916B0A0FF}">
          <p14:sldIdLst>
            <p14:sldId id="2147480058"/>
            <p14:sldId id="2147480038"/>
            <p14:sldId id="2147481322"/>
            <p14:sldId id="2147481333"/>
            <p14:sldId id="2147481334"/>
            <p14:sldId id="2147481375"/>
            <p14:sldId id="2147481373"/>
            <p14:sldId id="2147481374"/>
            <p14:sldId id="2147470917"/>
            <p14:sldId id="2147481376"/>
            <p14:sldId id="2147481371"/>
            <p14:sldId id="475"/>
            <p14:sldId id="2147481377"/>
            <p14:sldId id="2147481378"/>
            <p14:sldId id="2147481381"/>
            <p14:sldId id="2147481382"/>
            <p14:sldId id="2147481380"/>
            <p14:sldId id="2147481379"/>
          </p14:sldIdLst>
        </p14:section>
        <p14:section name="CTA Slide" id="{46C246E7-224D-4C46-A127-4D442645B298}">
          <p14:sldIdLst>
            <p14:sldId id="2147481383"/>
            <p14:sldId id="2147481384"/>
            <p14:sldId id="21474813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0BBC61F-6664-76B0-AA87-E52E45E79DE8}" name="TJ Lambert (HE/HIM/HIS)" initials="" userId="S::antlambe@microsoft.com::ce6528a9-52f5-467d-8dc2-f98ac3720ba2" providerId="AD"/>
  <p188:author id="{E6C8B927-E32A-67C9-1BD3-00909C6C5490}" name="Cameron Tomisser" initials="CT" userId="S::catomiss@microsoft.com::d4408f9b-7fe5-405c-b375-debb564ca105" providerId="AD"/>
  <p188:author id="{5692A16D-E1EC-5112-61E4-0A4A138310D9}" name="Maddy Montaquila (Leger)" initials="MM" userId="S::maleger@microsoft.com::76098227-6d94-4434-a4a4-58c0a52000fd" providerId="AD"/>
  <p188:author id="{F835AD87-6486-DB96-938F-90227C174DDA}" name="Samantha Houts" initials="" userId="S::sahou@microsoft.com::ef2da2bc-7a90-421b-b5e7-1841d7ff182a" providerId="AD"/>
  <p188:author id="{0FAA30B2-BC83-DF21-E182-A666C9229620}" name="James Montemagno" initials="JM" userId="S::jamont@microsoft.com::e0435849-a140-4c07-8047-7cefab9356e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00B8"/>
    <a:srgbClr val="D431BC"/>
    <a:srgbClr val="A073F8"/>
    <a:srgbClr val="8F2FFF"/>
    <a:srgbClr val="ED35D1"/>
    <a:srgbClr val="9169E2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CAA02A-CEEB-49F7-8D35-D6D4857BDE46}" v="3" dt="2024-07-24T18:33:36.404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6" autoAdjust="0"/>
    <p:restoredTop sz="78082" autoAdjust="0"/>
  </p:normalViewPr>
  <p:slideViewPr>
    <p:cSldViewPr snapToGrid="0">
      <p:cViewPr varScale="1">
        <p:scale>
          <a:sx n="78" d="100"/>
          <a:sy n="78" d="100"/>
        </p:scale>
        <p:origin x="103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e Reardon (Spur Reply LLC)" userId="78872b29-80a1-4d1c-8370-1e71cbfb1f56" providerId="ADAL" clId="{7FCAA02A-CEEB-49F7-8D35-D6D4857BDE46}"/>
    <pc:docChg chg="custSel delSld modSld delMainMaster delSection modSection">
      <pc:chgData name="Luke Reardon (Spur Reply LLC)" userId="78872b29-80a1-4d1c-8370-1e71cbfb1f56" providerId="ADAL" clId="{7FCAA02A-CEEB-49F7-8D35-D6D4857BDE46}" dt="2024-07-24T18:33:25.026" v="31" actId="2696"/>
      <pc:docMkLst>
        <pc:docMk/>
      </pc:docMkLst>
      <pc:sldChg chg="del">
        <pc:chgData name="Luke Reardon (Spur Reply LLC)" userId="78872b29-80a1-4d1c-8370-1e71cbfb1f56" providerId="ADAL" clId="{7FCAA02A-CEEB-49F7-8D35-D6D4857BDE46}" dt="2024-07-24T17:38:31.850" v="7" actId="18676"/>
        <pc:sldMkLst>
          <pc:docMk/>
          <pc:sldMk cId="4160803684" sldId="2147480034"/>
        </pc:sldMkLst>
      </pc:sldChg>
      <pc:sldChg chg="del">
        <pc:chgData name="Luke Reardon (Spur Reply LLC)" userId="78872b29-80a1-4d1c-8370-1e71cbfb1f56" providerId="ADAL" clId="{7FCAA02A-CEEB-49F7-8D35-D6D4857BDE46}" dt="2024-07-24T17:38:31.850" v="7" actId="18676"/>
        <pc:sldMkLst>
          <pc:docMk/>
          <pc:sldMk cId="1001658753" sldId="2147480035"/>
        </pc:sldMkLst>
      </pc:sldChg>
      <pc:sldChg chg="addSp delSp modSp mod modTransition modClrScheme chgLayout">
        <pc:chgData name="Luke Reardon (Spur Reply LLC)" userId="78872b29-80a1-4d1c-8370-1e71cbfb1f56" providerId="ADAL" clId="{7FCAA02A-CEEB-49F7-8D35-D6D4857BDE46}" dt="2024-07-24T18:31:14.516" v="21" actId="1076"/>
        <pc:sldMkLst>
          <pc:docMk/>
          <pc:sldMk cId="2187884576" sldId="2147480038"/>
        </pc:sldMkLst>
        <pc:spChg chg="mod ord">
          <ac:chgData name="Luke Reardon (Spur Reply LLC)" userId="78872b29-80a1-4d1c-8370-1e71cbfb1f56" providerId="ADAL" clId="{7FCAA02A-CEEB-49F7-8D35-D6D4857BDE46}" dt="2024-07-24T18:31:14.516" v="21" actId="1076"/>
          <ac:spMkLst>
            <pc:docMk/>
            <pc:sldMk cId="2187884576" sldId="2147480038"/>
            <ac:spMk id="2" creationId="{DB8B29EF-C60C-14A1-271F-73F48308D6C7}"/>
          </ac:spMkLst>
        </pc:spChg>
        <pc:spChg chg="add del mod">
          <ac:chgData name="Luke Reardon (Spur Reply LLC)" userId="78872b29-80a1-4d1c-8370-1e71cbfb1f56" providerId="ADAL" clId="{7FCAA02A-CEEB-49F7-8D35-D6D4857BDE46}" dt="2024-07-24T18:31:07.275" v="20" actId="478"/>
          <ac:spMkLst>
            <pc:docMk/>
            <pc:sldMk cId="2187884576" sldId="2147480038"/>
            <ac:spMk id="7" creationId="{A8B83703-4333-0F5F-3A33-AE89C9DEBECA}"/>
          </ac:spMkLst>
        </pc:spChg>
      </pc:sldChg>
      <pc:sldChg chg="modNotesTx">
        <pc:chgData name="Luke Reardon (Spur Reply LLC)" userId="78872b29-80a1-4d1c-8370-1e71cbfb1f56" providerId="ADAL" clId="{7FCAA02A-CEEB-49F7-8D35-D6D4857BDE46}" dt="2024-07-24T17:37:33.653" v="1" actId="20577"/>
        <pc:sldMkLst>
          <pc:docMk/>
          <pc:sldMk cId="2713069247" sldId="2147481322"/>
        </pc:sldMkLst>
      </pc:sldChg>
      <pc:sldChg chg="modNotesTx">
        <pc:chgData name="Luke Reardon (Spur Reply LLC)" userId="78872b29-80a1-4d1c-8370-1e71cbfb1f56" providerId="ADAL" clId="{7FCAA02A-CEEB-49F7-8D35-D6D4857BDE46}" dt="2024-07-24T17:37:37.024" v="2" actId="20577"/>
        <pc:sldMkLst>
          <pc:docMk/>
          <pc:sldMk cId="3270377398" sldId="2147481333"/>
        </pc:sldMkLst>
      </pc:sldChg>
      <pc:sldChg chg="modNotesTx">
        <pc:chgData name="Luke Reardon (Spur Reply LLC)" userId="78872b29-80a1-4d1c-8370-1e71cbfb1f56" providerId="ADAL" clId="{7FCAA02A-CEEB-49F7-8D35-D6D4857BDE46}" dt="2024-07-24T17:37:50.443" v="4" actId="20577"/>
        <pc:sldMkLst>
          <pc:docMk/>
          <pc:sldMk cId="1415173413" sldId="2147481373"/>
        </pc:sldMkLst>
      </pc:sldChg>
      <pc:sldChg chg="modNotesTx">
        <pc:chgData name="Luke Reardon (Spur Reply LLC)" userId="78872b29-80a1-4d1c-8370-1e71cbfb1f56" providerId="ADAL" clId="{7FCAA02A-CEEB-49F7-8D35-D6D4857BDE46}" dt="2024-07-24T17:37:56.262" v="5" actId="20577"/>
        <pc:sldMkLst>
          <pc:docMk/>
          <pc:sldMk cId="4001893443" sldId="2147481374"/>
        </pc:sldMkLst>
      </pc:sldChg>
      <pc:sldChg chg="modNotesTx">
        <pc:chgData name="Luke Reardon (Spur Reply LLC)" userId="78872b29-80a1-4d1c-8370-1e71cbfb1f56" providerId="ADAL" clId="{7FCAA02A-CEEB-49F7-8D35-D6D4857BDE46}" dt="2024-07-24T17:37:45.250" v="3" actId="20577"/>
        <pc:sldMkLst>
          <pc:docMk/>
          <pc:sldMk cId="4088082468" sldId="2147481375"/>
        </pc:sldMkLst>
      </pc:sldChg>
      <pc:sldChg chg="addSp delSp modSp mod modClrScheme chgLayout">
        <pc:chgData name="Luke Reardon (Spur Reply LLC)" userId="78872b29-80a1-4d1c-8370-1e71cbfb1f56" providerId="ADAL" clId="{7FCAA02A-CEEB-49F7-8D35-D6D4857BDE46}" dt="2024-07-24T18:32:16.367" v="29" actId="1076"/>
        <pc:sldMkLst>
          <pc:docMk/>
          <pc:sldMk cId="2534756931" sldId="2147481378"/>
        </pc:sldMkLst>
        <pc:spChg chg="del mod ord">
          <ac:chgData name="Luke Reardon (Spur Reply LLC)" userId="78872b29-80a1-4d1c-8370-1e71cbfb1f56" providerId="ADAL" clId="{7FCAA02A-CEEB-49F7-8D35-D6D4857BDE46}" dt="2024-07-24T18:32:05.270" v="24" actId="478"/>
          <ac:spMkLst>
            <pc:docMk/>
            <pc:sldMk cId="2534756931" sldId="2147481378"/>
            <ac:spMk id="2" creationId="{C4F6A444-A0C7-E0DF-6F8B-E17897949BB3}"/>
          </ac:spMkLst>
        </pc:spChg>
        <pc:spChg chg="add mod ord">
          <ac:chgData name="Luke Reardon (Spur Reply LLC)" userId="78872b29-80a1-4d1c-8370-1e71cbfb1f56" providerId="ADAL" clId="{7FCAA02A-CEEB-49F7-8D35-D6D4857BDE46}" dt="2024-07-24T18:32:16.367" v="29" actId="1076"/>
          <ac:spMkLst>
            <pc:docMk/>
            <pc:sldMk cId="2534756931" sldId="2147481378"/>
            <ac:spMk id="3" creationId="{53BBE36F-3353-8F6A-C666-AD7D3CB6899C}"/>
          </ac:spMkLst>
        </pc:spChg>
      </pc:sldChg>
      <pc:sldChg chg="modNotesTx">
        <pc:chgData name="Luke Reardon (Spur Reply LLC)" userId="78872b29-80a1-4d1c-8370-1e71cbfb1f56" providerId="ADAL" clId="{7FCAA02A-CEEB-49F7-8D35-D6D4857BDE46}" dt="2024-07-24T17:38:20.753" v="6" actId="20577"/>
        <pc:sldMkLst>
          <pc:docMk/>
          <pc:sldMk cId="2071175786" sldId="2147481379"/>
        </pc:sldMkLst>
      </pc:sldChg>
      <pc:sldChg chg="addSp delSp modSp mod delAnim modAnim">
        <pc:chgData name="Luke Reardon (Spur Reply LLC)" userId="78872b29-80a1-4d1c-8370-1e71cbfb1f56" providerId="ADAL" clId="{7FCAA02A-CEEB-49F7-8D35-D6D4857BDE46}" dt="2024-07-24T18:29:13.890" v="17" actId="1076"/>
        <pc:sldMkLst>
          <pc:docMk/>
          <pc:sldMk cId="3978188075" sldId="2147481382"/>
        </pc:sldMkLst>
        <pc:spChg chg="add del mod">
          <ac:chgData name="Luke Reardon (Spur Reply LLC)" userId="78872b29-80a1-4d1c-8370-1e71cbfb1f56" providerId="ADAL" clId="{7FCAA02A-CEEB-49F7-8D35-D6D4857BDE46}" dt="2024-07-24T18:29:00.357" v="13" actId="478"/>
          <ac:spMkLst>
            <pc:docMk/>
            <pc:sldMk cId="3978188075" sldId="2147481382"/>
            <ac:spMk id="3" creationId="{45C515B0-FB17-8144-4338-6CB3D05C578D}"/>
          </ac:spMkLst>
        </pc:spChg>
        <pc:spChg chg="add del mod">
          <ac:chgData name="Luke Reardon (Spur Reply LLC)" userId="78872b29-80a1-4d1c-8370-1e71cbfb1f56" providerId="ADAL" clId="{7FCAA02A-CEEB-49F7-8D35-D6D4857BDE46}" dt="2024-07-24T18:23:07.969" v="10" actId="478"/>
          <ac:spMkLst>
            <pc:docMk/>
            <pc:sldMk cId="3978188075" sldId="2147481382"/>
            <ac:spMk id="4" creationId="{74DE6165-83DD-2B0A-DF65-C4C91B9DBB2A}"/>
          </ac:spMkLst>
        </pc:spChg>
        <pc:picChg chg="del">
          <ac:chgData name="Luke Reardon (Spur Reply LLC)" userId="78872b29-80a1-4d1c-8370-1e71cbfb1f56" providerId="ADAL" clId="{7FCAA02A-CEEB-49F7-8D35-D6D4857BDE46}" dt="2024-07-24T18:23:06.263" v="9" actId="21"/>
          <ac:picMkLst>
            <pc:docMk/>
            <pc:sldMk cId="3978188075" sldId="2147481382"/>
            <ac:picMk id="3" creationId="{D9DAA823-0E2C-2EAF-2C26-811FB812ED47}"/>
          </ac:picMkLst>
        </pc:picChg>
        <pc:picChg chg="add mod">
          <ac:chgData name="Luke Reardon (Spur Reply LLC)" userId="78872b29-80a1-4d1c-8370-1e71cbfb1f56" providerId="ADAL" clId="{7FCAA02A-CEEB-49F7-8D35-D6D4857BDE46}" dt="2024-07-24T18:29:13.890" v="17" actId="1076"/>
          <ac:picMkLst>
            <pc:docMk/>
            <pc:sldMk cId="3978188075" sldId="2147481382"/>
            <ac:picMk id="4" creationId="{42A260C6-F4ED-2E7F-B51C-D58D14EA0588}"/>
          </ac:picMkLst>
        </pc:picChg>
        <pc:picChg chg="add del mod">
          <ac:chgData name="Luke Reardon (Spur Reply LLC)" userId="78872b29-80a1-4d1c-8370-1e71cbfb1f56" providerId="ADAL" clId="{7FCAA02A-CEEB-49F7-8D35-D6D4857BDE46}" dt="2024-07-24T18:28:59.092" v="12" actId="21"/>
          <ac:picMkLst>
            <pc:docMk/>
            <pc:sldMk cId="3978188075" sldId="2147481382"/>
            <ac:picMk id="5" creationId="{D9DAA823-0E2C-2EAF-2C26-811FB812ED47}"/>
          </ac:picMkLst>
        </pc:picChg>
      </pc:sldChg>
      <pc:sldMasterChg chg="del">
        <pc:chgData name="Luke Reardon (Spur Reply LLC)" userId="78872b29-80a1-4d1c-8370-1e71cbfb1f56" providerId="ADAL" clId="{7FCAA02A-CEEB-49F7-8D35-D6D4857BDE46}" dt="2024-07-24T18:33:23.691" v="30" actId="2696"/>
        <pc:sldMasterMkLst>
          <pc:docMk/>
          <pc:sldMasterMk cId="420278455" sldId="2147483779"/>
        </pc:sldMasterMkLst>
      </pc:sldMasterChg>
      <pc:sldMasterChg chg="del">
        <pc:chgData name="Luke Reardon (Spur Reply LLC)" userId="78872b29-80a1-4d1c-8370-1e71cbfb1f56" providerId="ADAL" clId="{7FCAA02A-CEEB-49F7-8D35-D6D4857BDE46}" dt="2024-07-24T18:33:25.026" v="31" actId="2696"/>
        <pc:sldMasterMkLst>
          <pc:docMk/>
          <pc:sldMasterMk cId="1228610318" sldId="2147483798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7/24/2024 11:32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6750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6B17A-C6DF-E541-AEBD-D16B2194AAC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725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144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7/24/2024 11:32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3724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491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6FA0A3-07FB-4AAC-A99C-E63CB0E4F33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4914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600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7/24/2024 11:32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2676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3CA6BE-A2D7-4C06-A9E2-2586375C16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48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3CA6BE-A2D7-4C06-A9E2-2586375C169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403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3CA6BE-A2D7-4C06-A9E2-2586375C169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161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7/24/2024 11:32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6465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731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491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6FA0A3-07FB-4AAC-A99C-E63CB0E4F33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4914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2769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ectangular object with blue and purple text boxes&#10;&#10;Description automatically generated">
            <a:extLst>
              <a:ext uri="{FF2B5EF4-FFF2-40B4-BE49-F238E27FC236}">
                <a16:creationId xmlns:a16="http://schemas.microsoft.com/office/drawing/2014/main" id="{D1D80C86-C1EE-D82B-5D1F-9435FD7630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8059" y="-804286"/>
            <a:ext cx="12192000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3744063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7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5899826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765C0E-B7BA-1153-270D-262661B27E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2171" y="650397"/>
            <a:ext cx="961417" cy="96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69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241300" dist="304800" dir="2700000" sx="101000" sy="101000" algn="ctr" rotWithShape="0">
              <a:srgbClr val="000000">
                <a:alpha val="17000"/>
              </a:srgbClr>
            </a:outerShdw>
          </a:effectLst>
        </p:spPr>
        <p:txBody>
          <a:bodyPr lIns="731520" rIns="731520" bIns="1097280" anchor="ctr" anchorCtr="0">
            <a:norm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400" b="1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98485919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24243476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244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9235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870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51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560">
          <p15:clr>
            <a:srgbClr val="FBAE40"/>
          </p15:clr>
        </p15:guide>
        <p15:guide id="2" pos="98205">
          <p15:clr>
            <a:srgbClr val="5ACBF0"/>
          </p15:clr>
        </p15:guide>
        <p15:guide id="3" orient="horz" pos="3056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6">
            <a:extLst>
              <a:ext uri="{FF2B5EF4-FFF2-40B4-BE49-F238E27FC236}">
                <a16:creationId xmlns:a16="http://schemas.microsoft.com/office/drawing/2014/main" id="{BC363942-7952-746E-8F2D-4076DEAA694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09433" y="3297959"/>
            <a:ext cx="5165846" cy="738536"/>
          </a:xfrm>
        </p:spPr>
        <p:txBody>
          <a:bodyPr/>
          <a:lstStyle>
            <a:lvl1pPr algn="ctr">
              <a:defRPr lang="en-US" sz="5499" spc="-15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sz="4799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256653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608">
          <p15:clr>
            <a:srgbClr val="5ACBF0"/>
          </p15:clr>
        </p15:guide>
        <p15:guide id="2" orient="horz" pos="14488">
          <p15:clr>
            <a:srgbClr val="5ACBF0"/>
          </p15:clr>
        </p15:guide>
        <p15:guide id="4" orient="horz" pos="20352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41332797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592465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753654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386487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2912918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3" name="Picture 2" descr="A black and purple rectangle&#10;&#10;Description automatically generated">
            <a:extLst>
              <a:ext uri="{FF2B5EF4-FFF2-40B4-BE49-F238E27FC236}">
                <a16:creationId xmlns:a16="http://schemas.microsoft.com/office/drawing/2014/main" id="{CD753D8B-0559-24E8-1ACE-008A0F22D1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6436" y="0"/>
            <a:ext cx="1582439" cy="1582439"/>
          </a:xfrm>
          <a:prstGeom prst="rect">
            <a:avLst/>
          </a:prstGeom>
        </p:spPr>
      </p:pic>
      <p:pic>
        <p:nvPicPr>
          <p:cNvPr id="5" name="Picture 4" descr="A black and purple corner&#10;&#10;Description automatically generated">
            <a:extLst>
              <a:ext uri="{FF2B5EF4-FFF2-40B4-BE49-F238E27FC236}">
                <a16:creationId xmlns:a16="http://schemas.microsoft.com/office/drawing/2014/main" id="{693F9D8C-D0A8-274C-0D56-0FA50BDD95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275561"/>
            <a:ext cx="1582439" cy="15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853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3151687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2066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le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A7C91D-4C3B-4CCD-827C-CF08FFE285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2438974" y="2438975"/>
            <a:ext cx="6858001" cy="1980054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7263F9-0F41-564A-B193-AE853D8152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2655386" y="2655384"/>
            <a:ext cx="6857999" cy="1547231"/>
          </a:xfrm>
          <a:prstGeom prst="rect">
            <a:avLst/>
          </a:prstGeom>
        </p:spPr>
      </p:pic>
      <p:pic>
        <p:nvPicPr>
          <p:cNvPr id="8" name="Picture 7" descr="A pink screen with black border&#10;&#10;Description automatically generated">
            <a:extLst>
              <a:ext uri="{FF2B5EF4-FFF2-40B4-BE49-F238E27FC236}">
                <a16:creationId xmlns:a16="http://schemas.microsoft.com/office/drawing/2014/main" id="{12269660-3200-D6A9-689C-2E1A1471ADB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2010870" y="2010866"/>
            <a:ext cx="4884717" cy="862982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77395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77395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5576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A028779-EA28-62D7-6D05-CA2F544295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733485" y="1213954"/>
            <a:ext cx="4556255" cy="4451720"/>
          </a:xfrm>
          <a:solidFill>
            <a:schemeClr val="bg1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800" b="1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15976650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noFill/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34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241300" dist="304800" dir="2700000" sx="101000" sy="101000" algn="ctr" rotWithShape="0">
              <a:srgbClr val="000000">
                <a:alpha val="17000"/>
              </a:srgbClr>
            </a:outerShdw>
          </a:effectLst>
        </p:spPr>
        <p:txBody>
          <a:bodyPr lIns="731520" rIns="73152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0881732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7043299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642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8" r:id="rId2"/>
    <p:sldLayoutId id="2147483809" r:id="rId3"/>
    <p:sldLayoutId id="2147483810" r:id="rId4"/>
    <p:sldLayoutId id="2147483811" r:id="rId5"/>
    <p:sldLayoutId id="2147483816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320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svg"/><Relationship Id="rId3" Type="http://schemas.openxmlformats.org/officeDocument/2006/relationships/image" Target="../media/image78.png"/><Relationship Id="rId7" Type="http://schemas.openxmlformats.org/officeDocument/2006/relationships/image" Target="../media/image69.png"/><Relationship Id="rId12" Type="http://schemas.openxmlformats.org/officeDocument/2006/relationships/image" Target="../media/image86.png"/><Relationship Id="rId17" Type="http://schemas.openxmlformats.org/officeDocument/2006/relationships/image" Target="../media/image89.svg"/><Relationship Id="rId2" Type="http://schemas.openxmlformats.org/officeDocument/2006/relationships/image" Target="../media/image77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11" Type="http://schemas.openxmlformats.org/officeDocument/2006/relationships/image" Target="../media/image85.png"/><Relationship Id="rId5" Type="http://schemas.openxmlformats.org/officeDocument/2006/relationships/image" Target="../media/image80.png"/><Relationship Id="rId15" Type="http://schemas.openxmlformats.org/officeDocument/2006/relationships/image" Target="../media/image71.svg"/><Relationship Id="rId10" Type="http://schemas.openxmlformats.org/officeDocument/2006/relationships/image" Target="../media/image84.png"/><Relationship Id="rId4" Type="http://schemas.openxmlformats.org/officeDocument/2006/relationships/image" Target="../media/image79.png"/><Relationship Id="rId9" Type="http://schemas.openxmlformats.org/officeDocument/2006/relationships/image" Target="../media/image83.png"/><Relationship Id="rId1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8.svg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svg"/><Relationship Id="rId15" Type="http://schemas.openxmlformats.org/officeDocument/2006/relationships/image" Target="../media/image27.png"/><Relationship Id="rId10" Type="http://schemas.openxmlformats.org/officeDocument/2006/relationships/image" Target="../media/image22.sv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3.svg"/><Relationship Id="rId18" Type="http://schemas.openxmlformats.org/officeDocument/2006/relationships/image" Target="../media/image48.png"/><Relationship Id="rId26" Type="http://schemas.openxmlformats.org/officeDocument/2006/relationships/image" Target="../media/image56.png"/><Relationship Id="rId39" Type="http://schemas.openxmlformats.org/officeDocument/2006/relationships/image" Target="../media/image67.png"/><Relationship Id="rId3" Type="http://schemas.openxmlformats.org/officeDocument/2006/relationships/image" Target="../media/image33.png"/><Relationship Id="rId21" Type="http://schemas.openxmlformats.org/officeDocument/2006/relationships/image" Target="../media/image51.png"/><Relationship Id="rId34" Type="http://schemas.microsoft.com/office/2007/relationships/hdphoto" Target="../media/hdphoto2.wdp"/><Relationship Id="rId42" Type="http://schemas.openxmlformats.org/officeDocument/2006/relationships/image" Target="../media/image70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svg"/><Relationship Id="rId25" Type="http://schemas.openxmlformats.org/officeDocument/2006/relationships/image" Target="../media/image55.png"/><Relationship Id="rId33" Type="http://schemas.openxmlformats.org/officeDocument/2006/relationships/image" Target="../media/image62.png"/><Relationship Id="rId38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29" Type="http://schemas.openxmlformats.org/officeDocument/2006/relationships/image" Target="../media/image59.png"/><Relationship Id="rId41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svg"/><Relationship Id="rId11" Type="http://schemas.openxmlformats.org/officeDocument/2006/relationships/image" Target="../media/image41.svg"/><Relationship Id="rId24" Type="http://schemas.openxmlformats.org/officeDocument/2006/relationships/image" Target="../media/image54.png"/><Relationship Id="rId32" Type="http://schemas.microsoft.com/office/2007/relationships/hdphoto" Target="../media/hdphoto1.wdp"/><Relationship Id="rId37" Type="http://schemas.openxmlformats.org/officeDocument/2006/relationships/image" Target="../media/image65.png"/><Relationship Id="rId40" Type="http://schemas.openxmlformats.org/officeDocument/2006/relationships/image" Target="../media/image68.png"/><Relationship Id="rId5" Type="http://schemas.openxmlformats.org/officeDocument/2006/relationships/image" Target="../media/image35.png"/><Relationship Id="rId15" Type="http://schemas.openxmlformats.org/officeDocument/2006/relationships/image" Target="../media/image45.svg"/><Relationship Id="rId23" Type="http://schemas.openxmlformats.org/officeDocument/2006/relationships/image" Target="../media/image53.png"/><Relationship Id="rId28" Type="http://schemas.openxmlformats.org/officeDocument/2006/relationships/image" Target="../media/image58.png"/><Relationship Id="rId36" Type="http://schemas.openxmlformats.org/officeDocument/2006/relationships/image" Target="../media/image64.png"/><Relationship Id="rId10" Type="http://schemas.openxmlformats.org/officeDocument/2006/relationships/image" Target="../media/image40.png"/><Relationship Id="rId19" Type="http://schemas.openxmlformats.org/officeDocument/2006/relationships/image" Target="../media/image49.svg"/><Relationship Id="rId31" Type="http://schemas.openxmlformats.org/officeDocument/2006/relationships/image" Target="../media/image61.png"/><Relationship Id="rId4" Type="http://schemas.openxmlformats.org/officeDocument/2006/relationships/image" Target="../media/image34.svg"/><Relationship Id="rId9" Type="http://schemas.openxmlformats.org/officeDocument/2006/relationships/image" Target="../media/image39.png"/><Relationship Id="rId14" Type="http://schemas.openxmlformats.org/officeDocument/2006/relationships/image" Target="../media/image44.png"/><Relationship Id="rId22" Type="http://schemas.openxmlformats.org/officeDocument/2006/relationships/image" Target="../media/image52.png"/><Relationship Id="rId27" Type="http://schemas.openxmlformats.org/officeDocument/2006/relationships/image" Target="../media/image57.png"/><Relationship Id="rId30" Type="http://schemas.openxmlformats.org/officeDocument/2006/relationships/image" Target="../media/image60.png"/><Relationship Id="rId35" Type="http://schemas.openxmlformats.org/officeDocument/2006/relationships/image" Target="../media/image63.png"/><Relationship Id="rId43" Type="http://schemas.openxmlformats.org/officeDocument/2006/relationships/image" Target="../media/image7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DC0B-2A1D-D265-C645-54C020A0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111" y="2721796"/>
            <a:ext cx="6632669" cy="3847207"/>
          </a:xfrm>
        </p:spPr>
        <p:txBody>
          <a:bodyPr/>
          <a:lstStyle/>
          <a:p>
            <a:r>
              <a:rPr lang="en-US" spc="-3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Welcome to .NET Aspire Developers Day!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DD712-F159-EBF5-F6F6-1AF98407E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5688057"/>
            <a:ext cx="5430837" cy="276999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Glenn Condron &amp; Maddy Montaquila</a:t>
            </a:r>
          </a:p>
        </p:txBody>
      </p:sp>
    </p:spTree>
    <p:extLst>
      <p:ext uri="{BB962C8B-B14F-4D97-AF65-F5344CB8AC3E}">
        <p14:creationId xmlns:p14="http://schemas.microsoft.com/office/powerpoint/2010/main" val="41657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E3A929EE-B959-5157-16DA-8988D1319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505670"/>
            <a:ext cx="3357658" cy="1846659"/>
          </a:xfrm>
        </p:spPr>
        <p:txBody>
          <a:bodyPr/>
          <a:lstStyle/>
          <a:p>
            <a:r>
              <a:rPr lang="en-US" dirty="0"/>
              <a:t>And then there’s onboarding…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F323D9B6-2DB3-BBD4-BF43-E9AAB97003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25789" y="0"/>
            <a:ext cx="7449670" cy="677108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Acquire all the dev tools</a:t>
            </a:r>
          </a:p>
          <a:p>
            <a:pPr marL="914400" lvl="1" indent="-457200"/>
            <a:r>
              <a:rPr lang="en-US" sz="2000" dirty="0"/>
              <a:t>IDE/editor</a:t>
            </a:r>
          </a:p>
          <a:p>
            <a:pPr marL="914400" lvl="1" indent="-457200"/>
            <a:r>
              <a:rPr lang="en-US" sz="2000" dirty="0"/>
              <a:t>Language SDKs + runtimes</a:t>
            </a:r>
          </a:p>
          <a:p>
            <a:pPr marL="914400" lvl="1" indent="-457200"/>
            <a:r>
              <a:rPr lang="en-US" sz="2000" dirty="0"/>
              <a:t>Container system + emulators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Get all the pieces working individually</a:t>
            </a:r>
          </a:p>
          <a:p>
            <a:pPr marL="914400" lvl="1" indent="-457200"/>
            <a:r>
              <a:rPr lang="en-US" sz="2000" dirty="0"/>
              <a:t>Or… deploy to a staging environment</a:t>
            </a:r>
          </a:p>
          <a:p>
            <a:pPr marL="914400" lvl="1" indent="-457200"/>
            <a:r>
              <a:rPr lang="en-US" sz="2000" dirty="0"/>
              <a:t>Don’t forget to authenticate! Somehow!</a:t>
            </a:r>
          </a:p>
          <a:p>
            <a:pPr marL="914400" lvl="1" indent="-457200"/>
            <a:r>
              <a:rPr lang="en-US" sz="2000" dirty="0"/>
              <a:t>Ever heard of mock data? You have now!</a:t>
            </a:r>
          </a:p>
          <a:p>
            <a:pPr marL="914400" lvl="1" indent="-457200"/>
            <a:r>
              <a:rPr lang="en-US" sz="2000" dirty="0"/>
              <a:t>Don’t forget the one random specific thing your company requires!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Connect them all? Maybe?</a:t>
            </a:r>
          </a:p>
          <a:p>
            <a:pPr marL="914400" lvl="1" indent="-457200"/>
            <a:r>
              <a:rPr lang="en-US" sz="2000" dirty="0"/>
              <a:t>Or just test them individually and hope it works in prod</a:t>
            </a:r>
          </a:p>
          <a:p>
            <a:pPr marL="914400" lvl="1" indent="-457200"/>
            <a:r>
              <a:rPr lang="en-US" sz="2000" dirty="0"/>
              <a:t>If you’re lucky someone wrote a script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Write code…</a:t>
            </a:r>
          </a:p>
          <a:p>
            <a:pPr marL="914400" lvl="1" indent="-457200"/>
            <a:r>
              <a:rPr lang="en-US" sz="2000" dirty="0"/>
              <a:t>…and hope you’re setting the right things</a:t>
            </a:r>
          </a:p>
          <a:p>
            <a:pPr marL="914400" lvl="1" indent="-457200"/>
            <a:r>
              <a:rPr lang="en-US" sz="2000" dirty="0"/>
              <a:t>Learn quirks of the individual services</a:t>
            </a:r>
          </a:p>
          <a:p>
            <a:pPr marL="914400" lvl="1" indent="-457200"/>
            <a:r>
              <a:rPr lang="en-US" sz="2000" dirty="0"/>
              <a:t>Do not touch anything or it all breaks instantly</a:t>
            </a:r>
          </a:p>
        </p:txBody>
      </p:sp>
    </p:spTree>
    <p:extLst>
      <p:ext uri="{BB962C8B-B14F-4D97-AF65-F5344CB8AC3E}">
        <p14:creationId xmlns:p14="http://schemas.microsoft.com/office/powerpoint/2010/main" val="1415035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7723FA5-0F9E-5CC6-BE60-567BB941AB19}"/>
              </a:ext>
            </a:extLst>
          </p:cNvPr>
          <p:cNvSpPr txBox="1"/>
          <p:nvPr/>
        </p:nvSpPr>
        <p:spPr>
          <a:xfrm>
            <a:off x="2882518" y="731801"/>
            <a:ext cx="6182770" cy="228251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noFill/>
          </a:ln>
          <a:effectLst>
            <a:outerShdw blurRad="101600" dist="76200" dir="2700000" algn="tl" rotWithShape="0">
              <a:srgbClr val="562920">
                <a:alpha val="14902"/>
              </a:srgbClr>
            </a:outerShdw>
          </a:effectLst>
        </p:spPr>
        <p:txBody>
          <a:bodyPr wrap="square" lIns="0" tIns="45714" rIns="0" bIns="45714" anchor="b" anchorCtr="0">
            <a:spAutoFit/>
          </a:bodyPr>
          <a:lstStyle/>
          <a:p>
            <a:pPr algn="ctr" defTabSz="457109">
              <a:defRPr/>
            </a:pPr>
            <a:endParaRPr lang="en-US" sz="9948" b="1" kern="0" spc="-75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F0696DA-AD91-A9CC-C02C-2715E0DD8C45}"/>
              </a:ext>
            </a:extLst>
          </p:cNvPr>
          <p:cNvSpPr txBox="1"/>
          <p:nvPr/>
        </p:nvSpPr>
        <p:spPr>
          <a:xfrm>
            <a:off x="2237682" y="3428939"/>
            <a:ext cx="3736222" cy="60589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noFill/>
          </a:ln>
          <a:effectLst>
            <a:outerShdw blurRad="101600" dist="76200" dir="2700000" algn="tl" rotWithShape="0">
              <a:srgbClr val="562920">
                <a:alpha val="14902"/>
              </a:srgbClr>
            </a:outerShdw>
          </a:effectLst>
        </p:spPr>
        <p:txBody>
          <a:bodyPr wrap="square" lIns="0" tIns="45714" rIns="0" bIns="45714" anchor="b" anchorCtr="0">
            <a:spAutoFit/>
          </a:bodyPr>
          <a:lstStyle/>
          <a:p>
            <a:pPr algn="ctr" defTabSz="457109">
              <a:defRPr/>
            </a:pPr>
            <a:r>
              <a:rPr lang="en-US" sz="2200" b="1" kern="0" spc="-75">
                <a:latin typeface="Segoe UI Semibold" panose="020B0502040204020203" pitchFamily="34" charset="0"/>
                <a:cs typeface="Segoe UI Semibold" panose="020B0502040204020203" pitchFamily="34" charset="0"/>
              </a:rPr>
              <a:t>Smart Defaults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DDFFCEE-376A-7227-C67A-E7F8E9C0343A}"/>
              </a:ext>
            </a:extLst>
          </p:cNvPr>
          <p:cNvSpPr txBox="1"/>
          <p:nvPr/>
        </p:nvSpPr>
        <p:spPr>
          <a:xfrm>
            <a:off x="6287359" y="3428939"/>
            <a:ext cx="3736223" cy="60589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noFill/>
          </a:ln>
          <a:effectLst>
            <a:outerShdw blurRad="101600" dist="76200" dir="2700000" algn="tl" rotWithShape="0">
              <a:srgbClr val="562920">
                <a:alpha val="14902"/>
              </a:srgbClr>
            </a:outerShdw>
          </a:effectLst>
        </p:spPr>
        <p:txBody>
          <a:bodyPr wrap="square" lIns="0" tIns="45714" rIns="0" bIns="45714" anchor="b" anchorCtr="0">
            <a:spAutoFit/>
          </a:bodyPr>
          <a:lstStyle/>
          <a:p>
            <a:pPr algn="ctr" defTabSz="457109">
              <a:defRPr/>
            </a:pPr>
            <a:r>
              <a:rPr lang="en-US" sz="2200" b="1" kern="0" spc="-75">
                <a:latin typeface="Segoe UI Semibold" panose="020B0502040204020203" pitchFamily="34" charset="0"/>
                <a:cs typeface="Segoe UI Semibold" panose="020B0502040204020203" pitchFamily="34" charset="0"/>
              </a:rPr>
              <a:t>Developer Dashboard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EAECDA8-2113-EF21-90C4-37414A2EB1C2}"/>
              </a:ext>
            </a:extLst>
          </p:cNvPr>
          <p:cNvSpPr txBox="1"/>
          <p:nvPr/>
        </p:nvSpPr>
        <p:spPr>
          <a:xfrm>
            <a:off x="2237682" y="4276415"/>
            <a:ext cx="3736222" cy="60589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noFill/>
          </a:ln>
          <a:effectLst>
            <a:outerShdw blurRad="101600" dist="76200" dir="2700000" algn="tl" rotWithShape="0">
              <a:srgbClr val="562920">
                <a:alpha val="14902"/>
              </a:srgbClr>
            </a:outerShdw>
          </a:effectLst>
        </p:spPr>
        <p:txBody>
          <a:bodyPr wrap="square" lIns="0" tIns="45714" rIns="0" bIns="45714" anchor="b" anchorCtr="0">
            <a:spAutoFit/>
          </a:bodyPr>
          <a:lstStyle/>
          <a:p>
            <a:pPr algn="ctr" defTabSz="457109">
              <a:defRPr/>
            </a:pPr>
            <a:r>
              <a:rPr lang="en-US" sz="2200" b="1" kern="0" spc="-75">
                <a:latin typeface="Segoe UI Semibold" panose="020B0502040204020203" pitchFamily="34" charset="0"/>
                <a:cs typeface="Segoe UI Semibold" panose="020B0502040204020203" pitchFamily="34" charset="0"/>
              </a:rPr>
              <a:t>Orchestration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AE55DF2-574F-2C71-6B87-4E7A8FA65F6E}"/>
              </a:ext>
            </a:extLst>
          </p:cNvPr>
          <p:cNvSpPr txBox="1"/>
          <p:nvPr/>
        </p:nvSpPr>
        <p:spPr>
          <a:xfrm>
            <a:off x="6287360" y="4276415"/>
            <a:ext cx="3736222" cy="60589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noFill/>
          </a:ln>
          <a:effectLst>
            <a:outerShdw blurRad="101600" dist="76200" dir="2700000" algn="tl" rotWithShape="0">
              <a:srgbClr val="562920">
                <a:alpha val="14902"/>
              </a:srgbClr>
            </a:outerShdw>
          </a:effectLst>
        </p:spPr>
        <p:txBody>
          <a:bodyPr wrap="square" lIns="0" tIns="45714" rIns="0" bIns="45714" anchor="b" anchorCtr="0">
            <a:spAutoFit/>
          </a:bodyPr>
          <a:lstStyle/>
          <a:p>
            <a:pPr algn="ctr" defTabSz="457109">
              <a:defRPr/>
            </a:pPr>
            <a:r>
              <a:rPr lang="en-US" sz="2200" b="1" kern="0" spc="-75">
                <a:latin typeface="Segoe UI Semibold" panose="020B0502040204020203" pitchFamily="34" charset="0"/>
                <a:cs typeface="Segoe UI Semibold" panose="020B0502040204020203" pitchFamily="34" charset="0"/>
              </a:rPr>
              <a:t>Service Discovery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B1DB59E-D497-2683-30BD-1600A87AC873}"/>
              </a:ext>
            </a:extLst>
          </p:cNvPr>
          <p:cNvSpPr txBox="1"/>
          <p:nvPr/>
        </p:nvSpPr>
        <p:spPr>
          <a:xfrm>
            <a:off x="6287360" y="5123891"/>
            <a:ext cx="3736222" cy="60589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noFill/>
          </a:ln>
          <a:effectLst>
            <a:outerShdw blurRad="101600" dist="76200" dir="2700000" algn="tl" rotWithShape="0">
              <a:srgbClr val="562920">
                <a:alpha val="14902"/>
              </a:srgbClr>
            </a:outerShdw>
          </a:effectLst>
        </p:spPr>
        <p:txBody>
          <a:bodyPr wrap="square" lIns="0" tIns="45714" rIns="0" bIns="45714" anchor="b" anchorCtr="0">
            <a:spAutoFit/>
          </a:bodyPr>
          <a:lstStyle/>
          <a:p>
            <a:pPr algn="ctr" defTabSz="457109">
              <a:defRPr/>
            </a:pPr>
            <a:r>
              <a:rPr lang="en-US" sz="2200" b="1" kern="0" spc="-75">
                <a:latin typeface="Segoe UI Semibold" panose="020B0502040204020203" pitchFamily="34" charset="0"/>
                <a:cs typeface="Segoe UI Semibold" panose="020B0502040204020203" pitchFamily="34" charset="0"/>
              </a:rPr>
              <a:t>Deployment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2849DE-C5CF-4C8F-35B8-14ACC7AD892D}"/>
              </a:ext>
            </a:extLst>
          </p:cNvPr>
          <p:cNvSpPr txBox="1"/>
          <p:nvPr/>
        </p:nvSpPr>
        <p:spPr>
          <a:xfrm>
            <a:off x="2121418" y="2233266"/>
            <a:ext cx="7949165" cy="954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8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kern="0">
                <a:ln w="3175">
                  <a:noFill/>
                </a:ln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cloud ready stack for building observable,</a:t>
            </a:r>
            <a:br>
              <a:rPr lang="en-US" sz="2000" b="1" kern="0">
                <a:ln w="3175">
                  <a:noFill/>
                </a:ln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000" b="1" kern="0">
                <a:ln w="3175">
                  <a:noFill/>
                </a:ln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production ready, distributed applications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E4B226-BF59-DD80-B46D-B38CFE82B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758" y="960264"/>
            <a:ext cx="5425204" cy="14568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8F07D5-626B-DDA9-CD00-771AC86161F3}"/>
              </a:ext>
            </a:extLst>
          </p:cNvPr>
          <p:cNvSpPr txBox="1"/>
          <p:nvPr/>
        </p:nvSpPr>
        <p:spPr>
          <a:xfrm>
            <a:off x="2237682" y="5123891"/>
            <a:ext cx="3736222" cy="60589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noFill/>
          </a:ln>
          <a:effectLst>
            <a:outerShdw blurRad="101600" dist="76200" dir="2700000" algn="tl" rotWithShape="0">
              <a:srgbClr val="562920">
                <a:alpha val="14902"/>
              </a:srgbClr>
            </a:outerShdw>
          </a:effectLst>
        </p:spPr>
        <p:txBody>
          <a:bodyPr wrap="square" lIns="0" tIns="45714" rIns="0" bIns="45714" anchor="b" anchorCtr="0">
            <a:spAutoFit/>
          </a:bodyPr>
          <a:lstStyle/>
          <a:p>
            <a:pPr algn="ctr" defTabSz="457109">
              <a:defRPr/>
            </a:pPr>
            <a:r>
              <a:rPr lang="en-US" sz="2200" b="1" kern="0" spc="-75">
                <a:latin typeface="Segoe UI Semibold" panose="020B0502040204020203" pitchFamily="34" charset="0"/>
                <a:cs typeface="Segoe UI Semibold" panose="020B0502040204020203" pitchFamily="34" charset="0"/>
              </a:rPr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374719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04606 L 5E-6 3.7037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4" grpId="0" animBg="1"/>
      <p:bldP spid="4" grpId="1" animBg="1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02142B8-362D-593D-C834-0A2CD4E7D5FC}"/>
              </a:ext>
            </a:extLst>
          </p:cNvPr>
          <p:cNvGrpSpPr/>
          <p:nvPr/>
        </p:nvGrpSpPr>
        <p:grpSpPr>
          <a:xfrm>
            <a:off x="5055617" y="429276"/>
            <a:ext cx="2080767" cy="547204"/>
            <a:chOff x="2349002" y="1872342"/>
            <a:chExt cx="7508441" cy="19745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27EFC8A-8D1F-AA97-CB1E-47EB95193BA9}"/>
                </a:ext>
              </a:extLst>
            </p:cNvPr>
            <p:cNvSpPr txBox="1"/>
            <p:nvPr/>
          </p:nvSpPr>
          <p:spPr>
            <a:xfrm>
              <a:off x="2349002" y="1872342"/>
              <a:ext cx="7508441" cy="197458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noFill/>
            </a:ln>
            <a:effectLst>
              <a:outerShdw blurRad="101600" dist="76200" dir="2700000" algn="tl" rotWithShape="0">
                <a:srgbClr val="562920">
                  <a:alpha val="14902"/>
                </a:srgbClr>
              </a:outerShdw>
            </a:effectLst>
          </p:spPr>
          <p:txBody>
            <a:bodyPr wrap="square" lIns="182880" tIns="182880" rIns="182880" bIns="182880" anchor="b" anchorCtr="0">
              <a:noAutofit/>
            </a:bodyPr>
            <a:lstStyle/>
            <a:p>
              <a:endParaRPr lang="en-US" sz="3000" b="1">
                <a:latin typeface="Segoe UI Semibold" panose="020B0502040204020203" pitchFamily="34" charset="0"/>
                <a:cs typeface="Segoe UI Semibold" panose="020B0502040204020203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F456CE5-2089-F0DC-4C33-3CAA00EFCC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05057" y="2293189"/>
              <a:ext cx="5581886" cy="1132891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4366BEC-290E-AFB2-CC64-2A4C92FED503}"/>
              </a:ext>
            </a:extLst>
          </p:cNvPr>
          <p:cNvGrpSpPr/>
          <p:nvPr/>
        </p:nvGrpSpPr>
        <p:grpSpPr>
          <a:xfrm>
            <a:off x="295949" y="1335157"/>
            <a:ext cx="3679289" cy="2233482"/>
            <a:chOff x="391927" y="2100943"/>
            <a:chExt cx="3679289" cy="223348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F1A5EF-9C45-4F24-3D9C-E1FB7F7B1F9C}"/>
                </a:ext>
              </a:extLst>
            </p:cNvPr>
            <p:cNvSpPr txBox="1"/>
            <p:nvPr/>
          </p:nvSpPr>
          <p:spPr>
            <a:xfrm>
              <a:off x="391927" y="2100943"/>
              <a:ext cx="3679289" cy="2233482"/>
            </a:xfrm>
            <a:prstGeom prst="roundRect">
              <a:avLst>
                <a:gd name="adj" fmla="val 7853"/>
              </a:avLst>
            </a:prstGeom>
            <a:solidFill>
              <a:srgbClr val="242424"/>
            </a:solidFill>
            <a:ln w="34925">
              <a:gradFill>
                <a:gsLst>
                  <a:gs pos="99000">
                    <a:srgbClr val="7354DD"/>
                  </a:gs>
                  <a:gs pos="0">
                    <a:srgbClr val="9780E5"/>
                  </a:gs>
                </a:gsLst>
                <a:lin ang="5400000" scaled="1"/>
              </a:gradFill>
            </a:ln>
            <a:effectLst>
              <a:outerShdw blurRad="76200" dist="76200" dir="2700000" algn="tl" rotWithShape="0">
                <a:srgbClr val="562920">
                  <a:alpha val="14902"/>
                </a:srgbClr>
              </a:outerShdw>
            </a:effectLst>
          </p:spPr>
          <p:txBody>
            <a:bodyPr wrap="square" lIns="182880" tIns="182880" rIns="182880" bIns="182880" anchor="b" anchorCtr="0">
              <a:noAutofit/>
            </a:bodyPr>
            <a:lstStyle/>
            <a:p>
              <a:endParaRPr lang="en-US" sz="1400" b="1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endParaRPr>
            </a:p>
          </p:txBody>
        </p:sp>
        <p:pic>
          <p:nvPicPr>
            <p:cNvPr id="18" name="Picture 2" descr="image">
              <a:extLst>
                <a:ext uri="{FF2B5EF4-FFF2-40B4-BE49-F238E27FC236}">
                  <a16:creationId xmlns:a16="http://schemas.microsoft.com/office/drawing/2014/main" id="{08EE4307-38D7-C542-70FA-35977EC4D0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92910" y="2191358"/>
              <a:ext cx="3477319" cy="20526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89D9BD-99AE-0C7D-1327-26A9EA33B192}"/>
              </a:ext>
            </a:extLst>
          </p:cNvPr>
          <p:cNvGrpSpPr/>
          <p:nvPr/>
        </p:nvGrpSpPr>
        <p:grpSpPr>
          <a:xfrm>
            <a:off x="4127685" y="1335156"/>
            <a:ext cx="3936631" cy="2233483"/>
            <a:chOff x="4129683" y="2100942"/>
            <a:chExt cx="3936631" cy="223348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0DCDE13-D374-B5F6-3901-03565DF65338}"/>
                </a:ext>
              </a:extLst>
            </p:cNvPr>
            <p:cNvSpPr txBox="1"/>
            <p:nvPr/>
          </p:nvSpPr>
          <p:spPr>
            <a:xfrm>
              <a:off x="4129683" y="2100942"/>
              <a:ext cx="3936631" cy="2233483"/>
            </a:xfrm>
            <a:prstGeom prst="roundRect">
              <a:avLst>
                <a:gd name="adj" fmla="val 7853"/>
              </a:avLst>
            </a:prstGeom>
            <a:solidFill>
              <a:srgbClr val="242424"/>
            </a:solidFill>
            <a:ln w="34925">
              <a:gradFill>
                <a:gsLst>
                  <a:gs pos="100000">
                    <a:srgbClr val="7354DD"/>
                  </a:gs>
                  <a:gs pos="0">
                    <a:srgbClr val="9780E5"/>
                  </a:gs>
                </a:gsLst>
                <a:lin ang="5400000" scaled="1"/>
              </a:gradFill>
            </a:ln>
            <a:effectLst>
              <a:outerShdw blurRad="101600" dist="76200" dir="2700000" algn="tl" rotWithShape="0">
                <a:srgbClr val="562920">
                  <a:alpha val="14902"/>
                </a:srgbClr>
              </a:outerShdw>
            </a:effectLst>
          </p:spPr>
          <p:txBody>
            <a:bodyPr wrap="square" lIns="182880" tIns="182880" rIns="182880" bIns="182880" anchor="b" anchorCtr="0">
              <a:noAutofit/>
            </a:bodyPr>
            <a:lstStyle/>
            <a:p>
              <a:endParaRPr lang="en-US" sz="1400" b="1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53710A-9DC7-6E0C-BEA0-2BFA652BB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8166" y="2228379"/>
              <a:ext cx="3695665" cy="1978608"/>
            </a:xfrm>
            <a:prstGeom prst="rect">
              <a:avLst/>
            </a:prstGeom>
            <a:ln>
              <a:noFill/>
            </a:ln>
            <a:effectLst/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0792CD0-A577-F877-703A-ECF4236E5DD4}"/>
              </a:ext>
            </a:extLst>
          </p:cNvPr>
          <p:cNvGrpSpPr/>
          <p:nvPr/>
        </p:nvGrpSpPr>
        <p:grpSpPr>
          <a:xfrm>
            <a:off x="8216762" y="1335157"/>
            <a:ext cx="3679289" cy="2233482"/>
            <a:chOff x="391927" y="2100943"/>
            <a:chExt cx="3679289" cy="223348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15DA8B-E14B-0AA8-96BA-855F18AF7D5A}"/>
                </a:ext>
              </a:extLst>
            </p:cNvPr>
            <p:cNvSpPr txBox="1"/>
            <p:nvPr/>
          </p:nvSpPr>
          <p:spPr>
            <a:xfrm>
              <a:off x="391927" y="2100943"/>
              <a:ext cx="3679289" cy="2233482"/>
            </a:xfrm>
            <a:prstGeom prst="roundRect">
              <a:avLst>
                <a:gd name="adj" fmla="val 7853"/>
              </a:avLst>
            </a:prstGeom>
            <a:solidFill>
              <a:srgbClr val="242424"/>
            </a:solidFill>
            <a:ln w="34925">
              <a:gradFill>
                <a:gsLst>
                  <a:gs pos="99000">
                    <a:srgbClr val="7354DD"/>
                  </a:gs>
                  <a:gs pos="0">
                    <a:srgbClr val="9780E5"/>
                  </a:gs>
                </a:gsLst>
                <a:lin ang="5400000" scaled="1"/>
              </a:gradFill>
            </a:ln>
            <a:effectLst>
              <a:outerShdw blurRad="101600" dist="76200" dir="2700000" algn="tl" rotWithShape="0">
                <a:srgbClr val="562920">
                  <a:alpha val="14902"/>
                </a:srgbClr>
              </a:outerShdw>
            </a:effectLst>
          </p:spPr>
          <p:txBody>
            <a:bodyPr wrap="square" lIns="182880" tIns="182880" rIns="182880" bIns="182880" anchor="b" anchorCtr="0">
              <a:noAutofit/>
            </a:bodyPr>
            <a:lstStyle/>
            <a:p>
              <a:endParaRPr lang="en-US" sz="1400" b="1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endParaRPr>
            </a:p>
          </p:txBody>
        </p:sp>
        <p:pic>
          <p:nvPicPr>
            <p:cNvPr id="26" name="Picture 2" descr="image">
              <a:extLst>
                <a:ext uri="{FF2B5EF4-FFF2-40B4-BE49-F238E27FC236}">
                  <a16:creationId xmlns:a16="http://schemas.microsoft.com/office/drawing/2014/main" id="{13F5BB9C-13B8-B0CF-71A0-B65FFFAD24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50394" y="2163452"/>
              <a:ext cx="3571875" cy="2108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B3DBC49F-0710-40BF-0784-46FDEBC5A93D}"/>
              </a:ext>
            </a:extLst>
          </p:cNvPr>
          <p:cNvSpPr txBox="1">
            <a:spLocks/>
          </p:cNvSpPr>
          <p:nvPr/>
        </p:nvSpPr>
        <p:spPr>
          <a:xfrm>
            <a:off x="435570" y="4939456"/>
            <a:ext cx="3400044" cy="11667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chemeClr val="bg1"/>
                </a:solidFill>
              </a:rPr>
              <a:t>Open-source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chemeClr val="bg1"/>
                </a:solidFill>
              </a:rPr>
              <a:t>Templates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chemeClr val="bg1"/>
                </a:solidFill>
              </a:rPr>
              <a:t>Components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11DF64DB-C247-93D9-930B-511C5B8D19FA}"/>
              </a:ext>
            </a:extLst>
          </p:cNvPr>
          <p:cNvSpPr txBox="1">
            <a:spLocks/>
          </p:cNvSpPr>
          <p:nvPr/>
        </p:nvSpPr>
        <p:spPr>
          <a:xfrm>
            <a:off x="4260829" y="4939456"/>
            <a:ext cx="3670340" cy="11667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>
                <a:solidFill>
                  <a:schemeClr val="bg1"/>
                </a:solidFill>
              </a:rPr>
              <a:t>Service discovery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800">
                <a:solidFill>
                  <a:schemeClr val="bg1"/>
                </a:solidFill>
              </a:rPr>
              <a:t>Developer dashboard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800">
                <a:solidFill>
                  <a:schemeClr val="bg1"/>
                </a:solidFill>
              </a:rPr>
              <a:t>Logs, metrics, distributed traces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F5F43C37-9928-7F30-7559-9FC2F449D00A}"/>
              </a:ext>
            </a:extLst>
          </p:cNvPr>
          <p:cNvSpPr txBox="1">
            <a:spLocks/>
          </p:cNvSpPr>
          <p:nvPr/>
        </p:nvSpPr>
        <p:spPr>
          <a:xfrm>
            <a:off x="8356383" y="4939456"/>
            <a:ext cx="3400044" cy="11667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>
                <a:solidFill>
                  <a:schemeClr val="bg1"/>
                </a:solidFill>
              </a:rPr>
              <a:t>Single command run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800">
                <a:solidFill>
                  <a:schemeClr val="bg1"/>
                </a:solidFill>
              </a:rPr>
              <a:t>App topology in C#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800">
                <a:solidFill>
                  <a:schemeClr val="bg1"/>
                </a:solidFill>
              </a:rPr>
              <a:t>Cloud deployment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AA3AC6-EB63-8106-0451-A100F71CF5DA}"/>
              </a:ext>
            </a:extLst>
          </p:cNvPr>
          <p:cNvSpPr txBox="1"/>
          <p:nvPr/>
        </p:nvSpPr>
        <p:spPr>
          <a:xfrm>
            <a:off x="518615" y="3927315"/>
            <a:ext cx="3233955" cy="7357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noFill/>
          </a:ln>
          <a:effectLst>
            <a:outerShdw blurRad="101600" dist="76200" dir="2700000" algn="tl" rotWithShape="0">
              <a:srgbClr val="562920">
                <a:alpha val="14902"/>
              </a:srgbClr>
            </a:outerShdw>
          </a:effectLst>
        </p:spPr>
        <p:txBody>
          <a:bodyPr wrap="square" lIns="0" tIns="91440" rIns="0" bIns="91440" anchor="b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u="none" strike="noStrike" kern="0" cap="none" spc="-150" normalizeH="0" baseline="0" noProof="0">
                <a:ln>
                  <a:noFill/>
                </a:ln>
                <a:effectLst/>
                <a:uLnTx/>
                <a:uFillTx/>
                <a:latin typeface="Segoe UI Semibold" panose="020B0502040204020203" pitchFamily="34" charset="0"/>
                <a:cs typeface="Segoe UI Semibold" panose="020B0502040204020203" pitchFamily="34" charset="0"/>
              </a:rPr>
              <a:t>Easy to get started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9B643C-9CE7-DCCA-4EC5-09C1E8C157B2}"/>
              </a:ext>
            </a:extLst>
          </p:cNvPr>
          <p:cNvSpPr txBox="1"/>
          <p:nvPr/>
        </p:nvSpPr>
        <p:spPr>
          <a:xfrm>
            <a:off x="4479022" y="3927315"/>
            <a:ext cx="3233955" cy="7357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noFill/>
          </a:ln>
          <a:effectLst>
            <a:outerShdw blurRad="101600" dist="76200" dir="2700000" algn="tl" rotWithShape="0">
              <a:srgbClr val="562920">
                <a:alpha val="14902"/>
              </a:srgbClr>
            </a:outerShdw>
          </a:effectLst>
        </p:spPr>
        <p:txBody>
          <a:bodyPr wrap="square" lIns="0" tIns="91440" rIns="0" bIns="91440" anchor="b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u="none" strike="noStrike" kern="0" cap="none" spc="-150" normalizeH="0" baseline="0" noProof="0">
                <a:ln>
                  <a:noFill/>
                </a:ln>
                <a:effectLst/>
                <a:uLnTx/>
                <a:uFillTx/>
                <a:latin typeface="Segoe UI Semibold" panose="020B0502040204020203" pitchFamily="34" charset="0"/>
                <a:cs typeface="Segoe UI Semibold" panose="020B0502040204020203" pitchFamily="34" charset="0"/>
              </a:rPr>
              <a:t>Easy to build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03580-D2D3-8FF3-36FE-B93C5BDFC200}"/>
              </a:ext>
            </a:extLst>
          </p:cNvPr>
          <p:cNvSpPr txBox="1"/>
          <p:nvPr/>
        </p:nvSpPr>
        <p:spPr>
          <a:xfrm>
            <a:off x="8439428" y="3927315"/>
            <a:ext cx="3233955" cy="7357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noFill/>
          </a:ln>
          <a:effectLst>
            <a:outerShdw blurRad="101600" dist="76200" dir="2700000" algn="tl" rotWithShape="0">
              <a:srgbClr val="562920">
                <a:alpha val="14902"/>
              </a:srgbClr>
            </a:outerShdw>
          </a:effectLst>
        </p:spPr>
        <p:txBody>
          <a:bodyPr wrap="square" lIns="0" tIns="91440" rIns="0" bIns="91440" anchor="b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u="none" strike="noStrike" kern="0" cap="none" spc="-150" normalizeH="0" baseline="0" noProof="0">
                <a:ln>
                  <a:noFill/>
                </a:ln>
                <a:effectLst/>
                <a:uLnTx/>
                <a:uFillTx/>
                <a:latin typeface="Segoe UI Semibold" panose="020B0502040204020203" pitchFamily="34" charset="0"/>
                <a:cs typeface="Segoe UI Semibold" panose="020B0502040204020203" pitchFamily="34" charset="0"/>
              </a:rPr>
              <a:t>Easy to deploy</a:t>
            </a:r>
          </a:p>
        </p:txBody>
      </p:sp>
    </p:spTree>
    <p:extLst>
      <p:ext uri="{BB962C8B-B14F-4D97-AF65-F5344CB8AC3E}">
        <p14:creationId xmlns:p14="http://schemas.microsoft.com/office/powerpoint/2010/main" val="314256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9" grpId="0"/>
      <p:bldP spid="4" grpId="0" animBg="1"/>
      <p:bldP spid="5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6A444-A0C7-E0DF-6F8B-E17897949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84" y="2827024"/>
            <a:ext cx="5452803" cy="1048044"/>
          </a:xfrm>
        </p:spPr>
        <p:txBody>
          <a:bodyPr/>
          <a:lstStyle/>
          <a:p>
            <a:r>
              <a:rPr lang="en-US" dirty="0"/>
              <a:t>Let’s add .NET Aspire to an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DCAA4-55D2-47B9-DB03-25CF37233A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4115908"/>
            <a:ext cx="6658387" cy="276999"/>
          </a:xfrm>
        </p:spPr>
        <p:txBody>
          <a:bodyPr/>
          <a:lstStyle/>
          <a:p>
            <a:r>
              <a:rPr lang="en-US" dirty="0"/>
              <a:t>Websites need the cloud too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EF755AD-1F5D-CBEE-2DF4-BB6AB512B5A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91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BBE36F-3353-8F6A-C666-AD7D3CB6899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1054100" y="2569729"/>
            <a:ext cx="9931400" cy="1718541"/>
          </a:xfrm>
        </p:spPr>
        <p:txBody>
          <a:bodyPr/>
          <a:lstStyle/>
          <a:p>
            <a:r>
              <a:rPr lang="en-US" dirty="0"/>
              <a:t>What happens when I need to deploy this to the cloud?</a:t>
            </a:r>
          </a:p>
        </p:txBody>
      </p:sp>
    </p:spTree>
    <p:extLst>
      <p:ext uri="{BB962C8B-B14F-4D97-AF65-F5344CB8AC3E}">
        <p14:creationId xmlns:p14="http://schemas.microsoft.com/office/powerpoint/2010/main" val="253475693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1CF7F-0FC5-1DB1-8A42-982BBEB0D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61F070-C820-C708-064F-E22A98F62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4" y="1080526"/>
            <a:ext cx="11060491" cy="615553"/>
          </a:xfrm>
        </p:spPr>
        <p:txBody>
          <a:bodyPr/>
          <a:lstStyle/>
          <a:p>
            <a:r>
              <a:rPr lang="en-US" dirty="0"/>
              <a:t>Flexible Deployment with .NET Aspire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CF992C-2884-2FAD-5A7D-980B7D6BD36B}"/>
              </a:ext>
            </a:extLst>
          </p:cNvPr>
          <p:cNvSpPr txBox="1"/>
          <p:nvPr/>
        </p:nvSpPr>
        <p:spPr>
          <a:xfrm>
            <a:off x="2005090" y="4124513"/>
            <a:ext cx="18242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SemiBold"/>
                <a:ea typeface="Open Sans SemiBold"/>
                <a:cs typeface="Open Sans SemiBold"/>
              </a:rPr>
              <a:t>How You Do It Today!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4C6983-8AC1-178A-2806-43E21EBD12E2}"/>
              </a:ext>
            </a:extLst>
          </p:cNvPr>
          <p:cNvSpPr txBox="1"/>
          <p:nvPr/>
        </p:nvSpPr>
        <p:spPr>
          <a:xfrm>
            <a:off x="4227652" y="4124513"/>
            <a:ext cx="1824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SemiBold"/>
                <a:ea typeface="Open Sans SemiBold"/>
                <a:cs typeface="Open Sans SemiBold"/>
              </a:rPr>
              <a:t>AWS CDK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9FF0F1-F0B7-876A-E8CD-036E5094A4D3}"/>
              </a:ext>
            </a:extLst>
          </p:cNvPr>
          <p:cNvSpPr txBox="1"/>
          <p:nvPr/>
        </p:nvSpPr>
        <p:spPr>
          <a:xfrm>
            <a:off x="6389996" y="4124513"/>
            <a:ext cx="19446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SemiBold"/>
                <a:ea typeface="Open Sans SemiBold"/>
                <a:cs typeface="Open Sans SemiBold"/>
              </a:rPr>
              <a:t>Azure Dev CLI</a:t>
            </a:r>
          </a:p>
        </p:txBody>
      </p:sp>
      <p:pic>
        <p:nvPicPr>
          <p:cNvPr id="10" name="Picture 9" descr="A blue and white cloud with arrows and squares&#10;&#10;Description automatically generated">
            <a:extLst>
              <a:ext uri="{FF2B5EF4-FFF2-40B4-BE49-F238E27FC236}">
                <a16:creationId xmlns:a16="http://schemas.microsoft.com/office/drawing/2014/main" id="{FC9168CE-A508-45CC-F161-0C9D3E3D1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0417" y="2968995"/>
            <a:ext cx="1039158" cy="1039158"/>
          </a:xfrm>
          <a:prstGeom prst="rect">
            <a:avLst/>
          </a:prstGeom>
        </p:spPr>
      </p:pic>
      <p:pic>
        <p:nvPicPr>
          <p:cNvPr id="11" name="Picture 10" descr="A logo of a cube&#10;&#10;Description automatically generated with medium confidence">
            <a:extLst>
              <a:ext uri="{FF2B5EF4-FFF2-40B4-BE49-F238E27FC236}">
                <a16:creationId xmlns:a16="http://schemas.microsoft.com/office/drawing/2014/main" id="{79F1761C-C07E-7CB3-F707-09068C1F51F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7619" y="2896716"/>
            <a:ext cx="1144515" cy="10645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87C6BF-4AF6-4B4D-0499-AFAC7CD7630F}"/>
              </a:ext>
            </a:extLst>
          </p:cNvPr>
          <p:cNvSpPr txBox="1"/>
          <p:nvPr/>
        </p:nvSpPr>
        <p:spPr>
          <a:xfrm>
            <a:off x="8652447" y="4124513"/>
            <a:ext cx="19446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SemiBold"/>
                <a:ea typeface="Open Sans SemiBold"/>
                <a:cs typeface="Open Sans SemiBold"/>
              </a:rPr>
              <a:t>Visual Studio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91846312-0B11-48F5-AECF-6EE4DC627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77858" y="2973883"/>
            <a:ext cx="1039158" cy="1039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blue and white circle with white circles&#10;&#10;Description automatically generated">
            <a:extLst>
              <a:ext uri="{FF2B5EF4-FFF2-40B4-BE49-F238E27FC236}">
                <a16:creationId xmlns:a16="http://schemas.microsoft.com/office/drawing/2014/main" id="{958246DA-968F-6EDD-1DB9-90253F8754A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9935" y="2775619"/>
            <a:ext cx="486807" cy="486807"/>
          </a:xfrm>
          <a:prstGeom prst="rect">
            <a:avLst/>
          </a:prstGeom>
        </p:spPr>
      </p:pic>
      <p:pic>
        <p:nvPicPr>
          <p:cNvPr id="15" name="Picture 14" descr="A yellow and blue lightning bolt&#10;&#10;Description automatically generated">
            <a:extLst>
              <a:ext uri="{FF2B5EF4-FFF2-40B4-BE49-F238E27FC236}">
                <a16:creationId xmlns:a16="http://schemas.microsoft.com/office/drawing/2014/main" id="{1BB559B8-2C94-3C6C-AF5E-77C06AA4649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0210" y="3575105"/>
            <a:ext cx="486806" cy="486806"/>
          </a:xfrm>
          <a:prstGeom prst="rect">
            <a:avLst/>
          </a:prstGeom>
        </p:spPr>
      </p:pic>
      <p:pic>
        <p:nvPicPr>
          <p:cNvPr id="16" name="Picture 15" descr="A logo of a company&#10;&#10;Description automatically generated">
            <a:extLst>
              <a:ext uri="{FF2B5EF4-FFF2-40B4-BE49-F238E27FC236}">
                <a16:creationId xmlns:a16="http://schemas.microsoft.com/office/drawing/2014/main" id="{13EA6FB6-C129-F768-AC9B-D8691C16191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947" y="2942193"/>
            <a:ext cx="486807" cy="486807"/>
          </a:xfrm>
          <a:prstGeom prst="rect">
            <a:avLst/>
          </a:prstGeom>
        </p:spPr>
      </p:pic>
      <p:pic>
        <p:nvPicPr>
          <p:cNvPr id="17" name="Picture 16" descr="A group of blue cylindrical objects&#10;&#10;Description automatically generated">
            <a:extLst>
              <a:ext uri="{FF2B5EF4-FFF2-40B4-BE49-F238E27FC236}">
                <a16:creationId xmlns:a16="http://schemas.microsoft.com/office/drawing/2014/main" id="{0F9DA6AD-CFDD-B60C-A736-CAC75B495F8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0505" y="3569570"/>
            <a:ext cx="497875" cy="497875"/>
          </a:xfrm>
          <a:prstGeom prst="rect">
            <a:avLst/>
          </a:prstGeom>
        </p:spPr>
      </p:pic>
      <p:pic>
        <p:nvPicPr>
          <p:cNvPr id="18" name="Picture 4" descr="Aws Logo Icon - Free Download Logos Logo Icons | IconScout">
            <a:extLst>
              <a:ext uri="{FF2B5EF4-FFF2-40B4-BE49-F238E27FC236}">
                <a16:creationId xmlns:a16="http://schemas.microsoft.com/office/drawing/2014/main" id="{D0CE64FA-E7C6-F601-08C8-EC1EC72E6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39637" y="3569569"/>
            <a:ext cx="497875" cy="49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Google Cloud&quot; Icon - Download for free – Iconduck">
            <a:extLst>
              <a:ext uri="{FF2B5EF4-FFF2-40B4-BE49-F238E27FC236}">
                <a16:creationId xmlns:a16="http://schemas.microsoft.com/office/drawing/2014/main" id="{5C1D4BC6-00D4-9726-0B3E-EE8D8F207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44054" y="3490984"/>
            <a:ext cx="486806" cy="39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6907A91C-67A4-B4E4-6CA8-6CCA21844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90035" y="3009458"/>
            <a:ext cx="486807" cy="48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49DD67C9-280C-9D72-BE66-A0FAEE963B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81136" y="2720058"/>
            <a:ext cx="497874" cy="497874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C3BC59A-F570-7C3B-7250-DDF4C63B84B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15282" y="2363907"/>
            <a:ext cx="500857" cy="50085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1F223863-3504-2926-C129-30F1665359D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439379" y="2397018"/>
            <a:ext cx="403734" cy="40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3069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A260C6-F4ED-2E7F-B51C-D58D14EA0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310" y="810892"/>
            <a:ext cx="9508180" cy="554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8807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AE14E7C-E1B2-8A9B-5347-22844B981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84" y="2827024"/>
            <a:ext cx="5452803" cy="524824"/>
          </a:xfrm>
        </p:spPr>
        <p:txBody>
          <a:bodyPr/>
          <a:lstStyle/>
          <a:p>
            <a:r>
              <a:rPr lang="en-US" dirty="0"/>
              <a:t>It’s not just .NET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E335A3-93FB-B75B-3FFF-455BC7D051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Bring all your friends!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572E397-6D40-DC62-CF46-B777E4FB1AD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1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AC6E8-6281-DF76-B2C5-CCAFBE7E5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Announcing .NET Aspire 8.1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9FB97A-F618-899A-6A56-5F061159A9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7395" y="3947633"/>
            <a:ext cx="4158362" cy="307777"/>
          </a:xfrm>
        </p:spPr>
        <p:txBody>
          <a:bodyPr/>
          <a:lstStyle/>
          <a:p>
            <a:r>
              <a:rPr lang="en-US" sz="2000" dirty="0">
                <a:solidFill>
                  <a:schemeClr val="accent2"/>
                </a:solidFill>
              </a:rPr>
              <a:t>Releasing TODAY!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E7F305-9E22-0DDD-42F8-7FBE3DCA9D1B}"/>
              </a:ext>
            </a:extLst>
          </p:cNvPr>
          <p:cNvSpPr txBox="1"/>
          <p:nvPr/>
        </p:nvSpPr>
        <p:spPr>
          <a:xfrm>
            <a:off x="640830" y="1351508"/>
            <a:ext cx="470489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Use </a:t>
            </a:r>
            <a:r>
              <a:rPr lang="en-US" sz="2400" b="1" dirty="0" err="1">
                <a:solidFill>
                  <a:schemeClr val="bg1"/>
                </a:solidFill>
              </a:rPr>
              <a:t>Dockerfiles</a:t>
            </a:r>
            <a:r>
              <a:rPr lang="en-US" sz="2400" dirty="0">
                <a:solidFill>
                  <a:schemeClr val="bg1"/>
                </a:solidFill>
              </a:rPr>
              <a:t> in your </a:t>
            </a:r>
            <a:r>
              <a:rPr lang="en-US" sz="2400" dirty="0" err="1">
                <a:solidFill>
                  <a:schemeClr val="bg1"/>
                </a:solidFill>
              </a:rPr>
              <a:t>AppHost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Support for </a:t>
            </a:r>
            <a:r>
              <a:rPr lang="en-US" sz="2400" b="1" dirty="0">
                <a:solidFill>
                  <a:schemeClr val="bg1"/>
                </a:solidFill>
              </a:rPr>
              <a:t>Python</a:t>
            </a:r>
            <a:r>
              <a:rPr lang="en-US" sz="2400" dirty="0">
                <a:solidFill>
                  <a:schemeClr val="bg1"/>
                </a:solidFill>
              </a:rPr>
              <a:t> projects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Improvements to local </a:t>
            </a:r>
            <a:r>
              <a:rPr lang="en-US" sz="2400" b="1" dirty="0">
                <a:solidFill>
                  <a:schemeClr val="bg1"/>
                </a:solidFill>
              </a:rPr>
              <a:t>database login</a:t>
            </a:r>
            <a:r>
              <a:rPr lang="en-US" sz="2400" dirty="0">
                <a:solidFill>
                  <a:schemeClr val="bg1"/>
                </a:solidFill>
              </a:rPr>
              <a:t> experience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New Aspire components from </a:t>
            </a:r>
            <a:r>
              <a:rPr lang="en-US" sz="2400" b="1" dirty="0" err="1">
                <a:solidFill>
                  <a:schemeClr val="bg1"/>
                </a:solidFill>
              </a:rPr>
              <a:t>KeyCloak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b="1" dirty="0">
                <a:solidFill>
                  <a:schemeClr val="bg1"/>
                </a:solidFill>
              </a:rPr>
              <a:t>Milvus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b="1" dirty="0">
                <a:solidFill>
                  <a:schemeClr val="bg1"/>
                </a:solidFill>
              </a:rPr>
              <a:t>Garnet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b="1" dirty="0" err="1">
                <a:solidFill>
                  <a:schemeClr val="bg1"/>
                </a:solidFill>
              </a:rPr>
              <a:t>ElasticSearch</a:t>
            </a:r>
            <a:r>
              <a:rPr lang="en-US" sz="2400" dirty="0">
                <a:solidFill>
                  <a:schemeClr val="bg1"/>
                </a:solidFill>
              </a:rPr>
              <a:t>, and </a:t>
            </a:r>
            <a:r>
              <a:rPr lang="en-US" sz="2400" b="1" dirty="0" err="1">
                <a:solidFill>
                  <a:schemeClr val="bg1"/>
                </a:solidFill>
              </a:rPr>
              <a:t>Valkey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65E879-51E6-B077-ABE4-23CBAAB3BB65}"/>
              </a:ext>
            </a:extLst>
          </p:cNvPr>
          <p:cNvSpPr txBox="1"/>
          <p:nvPr/>
        </p:nvSpPr>
        <p:spPr>
          <a:xfrm>
            <a:off x="2452467" y="5908095"/>
            <a:ext cx="72870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*Thank you to all of our community contributors – including @wmeints and @alirexaa!</a:t>
            </a:r>
          </a:p>
        </p:txBody>
      </p:sp>
    </p:spTree>
    <p:extLst>
      <p:ext uri="{BB962C8B-B14F-4D97-AF65-F5344CB8AC3E}">
        <p14:creationId xmlns:p14="http://schemas.microsoft.com/office/powerpoint/2010/main" val="20711757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DC0B-2A1D-D265-C645-54C020A0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05" y="3679638"/>
            <a:ext cx="6331946" cy="1802288"/>
          </a:xfrm>
        </p:spPr>
        <p:txBody>
          <a:bodyPr/>
          <a:lstStyle/>
          <a:p>
            <a:pPr defTabSz="914367"/>
            <a:r>
              <a:rPr lang="en-US" sz="3600" dirty="0">
                <a:solidFill>
                  <a:schemeClr val="bg1"/>
                </a:solidFill>
              </a:rPr>
              <a:t>.NET Aspire Developers Day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AF28E5-3737-739F-AEC0-8A1AFAEA3E4F}"/>
              </a:ext>
            </a:extLst>
          </p:cNvPr>
          <p:cNvSpPr txBox="1"/>
          <p:nvPr/>
        </p:nvSpPr>
        <p:spPr>
          <a:xfrm>
            <a:off x="307205" y="5585236"/>
            <a:ext cx="68884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67"/>
            <a:r>
              <a:rPr lang="en-US" sz="2800" b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aka.ms/</a:t>
            </a:r>
            <a:r>
              <a:rPr lang="en-US" sz="2800" b="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dotnetAspireDevDay</a:t>
            </a:r>
            <a:r>
              <a:rPr lang="en-US" sz="2800" b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/Collection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AB0F73-776E-B3E0-993A-620A1802811F}"/>
              </a:ext>
            </a:extLst>
          </p:cNvPr>
          <p:cNvSpPr txBox="1"/>
          <p:nvPr/>
        </p:nvSpPr>
        <p:spPr>
          <a:xfrm>
            <a:off x="307205" y="4961458"/>
            <a:ext cx="58682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67"/>
            <a:r>
              <a:rPr lang="en-US" sz="3200" b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Start your learning journey:</a:t>
            </a:r>
          </a:p>
        </p:txBody>
      </p:sp>
    </p:spTree>
    <p:extLst>
      <p:ext uri="{BB962C8B-B14F-4D97-AF65-F5344CB8AC3E}">
        <p14:creationId xmlns:p14="http://schemas.microsoft.com/office/powerpoint/2010/main" val="235459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B29EF-C60C-14A1-271F-73F48308D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01" y="3121223"/>
            <a:ext cx="11060491" cy="615553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.NET Aspire – Your building blocks for cloud development</a:t>
            </a:r>
          </a:p>
        </p:txBody>
      </p:sp>
    </p:spTree>
    <p:extLst>
      <p:ext uri="{BB962C8B-B14F-4D97-AF65-F5344CB8AC3E}">
        <p14:creationId xmlns:p14="http://schemas.microsoft.com/office/powerpoint/2010/main" val="218788457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2F4FCDF-41C0-61F6-3F96-1876C0987816}"/>
              </a:ext>
            </a:extLst>
          </p:cNvPr>
          <p:cNvSpPr txBox="1"/>
          <p:nvPr/>
        </p:nvSpPr>
        <p:spPr>
          <a:xfrm>
            <a:off x="-157253" y="4485792"/>
            <a:ext cx="64728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aka.ms/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dotnetAspireDevDay</a:t>
            </a:r>
            <a:r>
              <a:rPr lang="en-US" sz="1800" dirty="0">
                <a:solidFill>
                  <a:schemeClr val="accent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/Discount</a:t>
            </a:r>
          </a:p>
          <a:p>
            <a:pPr algn="ctr"/>
            <a:endParaRPr lang="en-US" sz="180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Valid July 15, 2024 – August 14, 2024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866D15D-EF32-1885-A8B1-091B9F526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357" y="607005"/>
            <a:ext cx="4894135" cy="2123658"/>
          </a:xfrm>
        </p:spPr>
        <p:txBody>
          <a:bodyPr/>
          <a:lstStyle/>
          <a:p>
            <a:r>
              <a:rPr lang="en-US" dirty="0"/>
              <a:t>Pragmatic Microservices with C# and Azure</a:t>
            </a:r>
            <a:br>
              <a:rPr lang="en-US" dirty="0"/>
            </a:br>
            <a:r>
              <a:rPr lang="en-US" sz="1800" dirty="0">
                <a:solidFill>
                  <a:schemeClr val="bg1"/>
                </a:solidFill>
              </a:rPr>
              <a:t>Christian Nagel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BF58B3-5536-10F5-9720-6704D439BC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99989" y="1291106"/>
            <a:ext cx="4158362" cy="615553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accent2"/>
                </a:solidFill>
              </a:rPr>
              <a:t>25% discount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6796AE54-07E6-611B-46A9-8E81F4A87BC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5544" t="26805" r="67973" b="10302"/>
          <a:stretch/>
        </p:blipFill>
        <p:spPr>
          <a:xfrm>
            <a:off x="6425357" y="2877884"/>
            <a:ext cx="2665326" cy="331115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26" name="Picture 2" descr="Scan me!">
            <a:extLst>
              <a:ext uri="{FF2B5EF4-FFF2-40B4-BE49-F238E27FC236}">
                <a16:creationId xmlns:a16="http://schemas.microsoft.com/office/drawing/2014/main" id="{80B1D934-9F17-47B1-600F-E3631006B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079" y="2216168"/>
            <a:ext cx="1980183" cy="1980183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01501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647F6-3874-76F7-46C9-1A00EFB2A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9424" y="1474146"/>
            <a:ext cx="4604289" cy="830997"/>
          </a:xfrm>
        </p:spPr>
        <p:txBody>
          <a:bodyPr/>
          <a:lstStyle/>
          <a:p>
            <a:r>
              <a:rPr lang="en-US" dirty="0"/>
              <a:t>Event Survey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9F6D13-B541-B7A6-A5FB-AA44F2CE16E7}"/>
              </a:ext>
            </a:extLst>
          </p:cNvPr>
          <p:cNvSpPr txBox="1"/>
          <p:nvPr/>
        </p:nvSpPr>
        <p:spPr>
          <a:xfrm>
            <a:off x="905733" y="4529013"/>
            <a:ext cx="91916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2800" b="1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aka.ms/dotnetAspireDevDay/Survey</a:t>
            </a:r>
            <a:endParaRPr lang="en-US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6B7969-9A13-8868-B33E-AF29E26A2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590" y="2481100"/>
            <a:ext cx="1871956" cy="1871956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14051119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279AE876-ADE7-FA81-5A31-712928C035DA}"/>
              </a:ext>
            </a:extLst>
          </p:cNvPr>
          <p:cNvGrpSpPr/>
          <p:nvPr/>
        </p:nvGrpSpPr>
        <p:grpSpPr>
          <a:xfrm>
            <a:off x="1058651" y="2379368"/>
            <a:ext cx="10074698" cy="2679649"/>
            <a:chOff x="1058651" y="2379368"/>
            <a:chExt cx="10074698" cy="2679649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0B92C295-DB4F-3167-FF5D-E1153E6026F8}"/>
                </a:ext>
              </a:extLst>
            </p:cNvPr>
            <p:cNvSpPr/>
            <p:nvPr/>
          </p:nvSpPr>
          <p:spPr>
            <a:xfrm>
              <a:off x="1058651" y="2379368"/>
              <a:ext cx="10074698" cy="2679649"/>
            </a:xfrm>
            <a:prstGeom prst="roundRect">
              <a:avLst>
                <a:gd name="adj" fmla="val 5765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0" rIns="0" bIns="0" anchor="t" anchorCtr="0"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D683E86-4206-2324-B2F6-C70DEB5ECD95}"/>
                </a:ext>
              </a:extLst>
            </p:cNvPr>
            <p:cNvGrpSpPr/>
            <p:nvPr/>
          </p:nvGrpSpPr>
          <p:grpSpPr>
            <a:xfrm>
              <a:off x="1848518" y="3301038"/>
              <a:ext cx="8585802" cy="1222920"/>
              <a:chOff x="1848518" y="3301038"/>
              <a:chExt cx="8585802" cy="122292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C485A93-8953-FEC3-4516-C36F27F0394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486314" y="3301038"/>
                <a:ext cx="548640" cy="548695"/>
                <a:chOff x="2378210" y="2756054"/>
                <a:chExt cx="575831" cy="575889"/>
              </a:xfrm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C7055C36-2FB8-805E-A360-C2AE4CA5E3F0}"/>
                    </a:ext>
                  </a:extLst>
                </p:cNvPr>
                <p:cNvSpPr/>
                <p:nvPr/>
              </p:nvSpPr>
              <p:spPr>
                <a:xfrm>
                  <a:off x="2378210" y="2756054"/>
                  <a:ext cx="575831" cy="575889"/>
                </a:xfrm>
                <a:custGeom>
                  <a:avLst/>
                  <a:gdLst>
                    <a:gd name="connsiteX0" fmla="*/ 42986 w 575831"/>
                    <a:gd name="connsiteY0" fmla="*/ 392948 h 575889"/>
                    <a:gd name="connsiteX1" fmla="*/ 18650 w 575831"/>
                    <a:gd name="connsiteY1" fmla="*/ 374498 h 575889"/>
                    <a:gd name="connsiteX2" fmla="*/ 202 w 575831"/>
                    <a:gd name="connsiteY2" fmla="*/ 392948 h 575889"/>
                    <a:gd name="connsiteX3" fmla="*/ 0 w 575831"/>
                    <a:gd name="connsiteY3" fmla="*/ 395884 h 575889"/>
                    <a:gd name="connsiteX4" fmla="*/ 0 w 575831"/>
                    <a:gd name="connsiteY4" fmla="*/ 496712 h 575889"/>
                    <a:gd name="connsiteX5" fmla="*/ 144 w 575831"/>
                    <a:gd name="connsiteY5" fmla="*/ 501751 h 575889"/>
                    <a:gd name="connsiteX6" fmla="*/ 74369 w 575831"/>
                    <a:gd name="connsiteY6" fmla="*/ 575745 h 575889"/>
                    <a:gd name="connsiteX7" fmla="*/ 79177 w 575831"/>
                    <a:gd name="connsiteY7" fmla="*/ 575889 h 575889"/>
                    <a:gd name="connsiteX8" fmla="*/ 179947 w 575831"/>
                    <a:gd name="connsiteY8" fmla="*/ 575889 h 575889"/>
                    <a:gd name="connsiteX9" fmla="*/ 182884 w 575831"/>
                    <a:gd name="connsiteY9" fmla="*/ 575717 h 575889"/>
                    <a:gd name="connsiteX10" fmla="*/ 201454 w 575831"/>
                    <a:gd name="connsiteY10" fmla="*/ 551474 h 575889"/>
                    <a:gd name="connsiteX11" fmla="*/ 182884 w 575831"/>
                    <a:gd name="connsiteY11" fmla="*/ 532903 h 575889"/>
                    <a:gd name="connsiteX12" fmla="*/ 179947 w 575831"/>
                    <a:gd name="connsiteY12" fmla="*/ 532702 h 575889"/>
                    <a:gd name="connsiteX13" fmla="*/ 79177 w 575831"/>
                    <a:gd name="connsiteY13" fmla="*/ 532702 h 575889"/>
                    <a:gd name="connsiteX14" fmla="*/ 75492 w 575831"/>
                    <a:gd name="connsiteY14" fmla="*/ 532529 h 575889"/>
                    <a:gd name="connsiteX15" fmla="*/ 43389 w 575831"/>
                    <a:gd name="connsiteY15" fmla="*/ 500398 h 575889"/>
                    <a:gd name="connsiteX16" fmla="*/ 43187 w 575831"/>
                    <a:gd name="connsiteY16" fmla="*/ 496712 h 575889"/>
                    <a:gd name="connsiteX17" fmla="*/ 43187 w 575831"/>
                    <a:gd name="connsiteY17" fmla="*/ 395884 h 575889"/>
                    <a:gd name="connsiteX18" fmla="*/ 42986 w 575831"/>
                    <a:gd name="connsiteY18" fmla="*/ 392948 h 575889"/>
                    <a:gd name="connsiteX19" fmla="*/ 575630 w 575831"/>
                    <a:gd name="connsiteY19" fmla="*/ 392948 h 575889"/>
                    <a:gd name="connsiteX20" fmla="*/ 551296 w 575831"/>
                    <a:gd name="connsiteY20" fmla="*/ 374498 h 575889"/>
                    <a:gd name="connsiteX21" fmla="*/ 532644 w 575831"/>
                    <a:gd name="connsiteY21" fmla="*/ 395884 h 575889"/>
                    <a:gd name="connsiteX22" fmla="*/ 532644 w 575831"/>
                    <a:gd name="connsiteY22" fmla="*/ 496712 h 575889"/>
                    <a:gd name="connsiteX23" fmla="*/ 532472 w 575831"/>
                    <a:gd name="connsiteY23" fmla="*/ 500398 h 575889"/>
                    <a:gd name="connsiteX24" fmla="*/ 496655 w 575831"/>
                    <a:gd name="connsiteY24" fmla="*/ 532702 h 575889"/>
                    <a:gd name="connsiteX25" fmla="*/ 395884 w 575831"/>
                    <a:gd name="connsiteY25" fmla="*/ 532702 h 575889"/>
                    <a:gd name="connsiteX26" fmla="*/ 392948 w 575831"/>
                    <a:gd name="connsiteY26" fmla="*/ 532903 h 575889"/>
                    <a:gd name="connsiteX27" fmla="*/ 374498 w 575831"/>
                    <a:gd name="connsiteY27" fmla="*/ 557238 h 575889"/>
                    <a:gd name="connsiteX28" fmla="*/ 395884 w 575831"/>
                    <a:gd name="connsiteY28" fmla="*/ 575889 h 575889"/>
                    <a:gd name="connsiteX29" fmla="*/ 496655 w 575831"/>
                    <a:gd name="connsiteY29" fmla="*/ 575889 h 575889"/>
                    <a:gd name="connsiteX30" fmla="*/ 501492 w 575831"/>
                    <a:gd name="connsiteY30" fmla="*/ 575745 h 575889"/>
                    <a:gd name="connsiteX31" fmla="*/ 575832 w 575831"/>
                    <a:gd name="connsiteY31" fmla="*/ 496712 h 575889"/>
                    <a:gd name="connsiteX32" fmla="*/ 575832 w 575831"/>
                    <a:gd name="connsiteY32" fmla="*/ 395884 h 575889"/>
                    <a:gd name="connsiteX33" fmla="*/ 575630 w 575831"/>
                    <a:gd name="connsiteY33" fmla="*/ 392948 h 575889"/>
                    <a:gd name="connsiteX34" fmla="*/ 201541 w 575831"/>
                    <a:gd name="connsiteY34" fmla="*/ 21594 h 575889"/>
                    <a:gd name="connsiteX35" fmla="*/ 179947 w 575831"/>
                    <a:gd name="connsiteY35" fmla="*/ 0 h 575889"/>
                    <a:gd name="connsiteX36" fmla="*/ 79177 w 575831"/>
                    <a:gd name="connsiteY36" fmla="*/ 0 h 575889"/>
                    <a:gd name="connsiteX37" fmla="*/ 74369 w 575831"/>
                    <a:gd name="connsiteY37" fmla="*/ 144 h 575889"/>
                    <a:gd name="connsiteX38" fmla="*/ 0 w 575831"/>
                    <a:gd name="connsiteY38" fmla="*/ 79177 h 575889"/>
                    <a:gd name="connsiteX39" fmla="*/ 0 w 575831"/>
                    <a:gd name="connsiteY39" fmla="*/ 180005 h 575889"/>
                    <a:gd name="connsiteX40" fmla="*/ 202 w 575831"/>
                    <a:gd name="connsiteY40" fmla="*/ 182942 h 575889"/>
                    <a:gd name="connsiteX41" fmla="*/ 24537 w 575831"/>
                    <a:gd name="connsiteY41" fmla="*/ 201391 h 575889"/>
                    <a:gd name="connsiteX42" fmla="*/ 43187 w 575831"/>
                    <a:gd name="connsiteY42" fmla="*/ 180005 h 575889"/>
                    <a:gd name="connsiteX43" fmla="*/ 43187 w 575831"/>
                    <a:gd name="connsiteY43" fmla="*/ 79177 h 575889"/>
                    <a:gd name="connsiteX44" fmla="*/ 43389 w 575831"/>
                    <a:gd name="connsiteY44" fmla="*/ 75492 h 575889"/>
                    <a:gd name="connsiteX45" fmla="*/ 79177 w 575831"/>
                    <a:gd name="connsiteY45" fmla="*/ 43187 h 575889"/>
                    <a:gd name="connsiteX46" fmla="*/ 179947 w 575831"/>
                    <a:gd name="connsiteY46" fmla="*/ 43187 h 575889"/>
                    <a:gd name="connsiteX47" fmla="*/ 182884 w 575831"/>
                    <a:gd name="connsiteY47" fmla="*/ 42986 h 575889"/>
                    <a:gd name="connsiteX48" fmla="*/ 201541 w 575831"/>
                    <a:gd name="connsiteY48" fmla="*/ 21594 h 575889"/>
                    <a:gd name="connsiteX49" fmla="*/ 501492 w 575831"/>
                    <a:gd name="connsiteY49" fmla="*/ 144 h 575889"/>
                    <a:gd name="connsiteX50" fmla="*/ 496655 w 575831"/>
                    <a:gd name="connsiteY50" fmla="*/ 0 h 575889"/>
                    <a:gd name="connsiteX51" fmla="*/ 395884 w 575831"/>
                    <a:gd name="connsiteY51" fmla="*/ 0 h 575889"/>
                    <a:gd name="connsiteX52" fmla="*/ 392948 w 575831"/>
                    <a:gd name="connsiteY52" fmla="*/ 202 h 575889"/>
                    <a:gd name="connsiteX53" fmla="*/ 374498 w 575831"/>
                    <a:gd name="connsiteY53" fmla="*/ 24537 h 575889"/>
                    <a:gd name="connsiteX54" fmla="*/ 392948 w 575831"/>
                    <a:gd name="connsiteY54" fmla="*/ 42986 h 575889"/>
                    <a:gd name="connsiteX55" fmla="*/ 395884 w 575831"/>
                    <a:gd name="connsiteY55" fmla="*/ 43187 h 575889"/>
                    <a:gd name="connsiteX56" fmla="*/ 496655 w 575831"/>
                    <a:gd name="connsiteY56" fmla="*/ 43187 h 575889"/>
                    <a:gd name="connsiteX57" fmla="*/ 500340 w 575831"/>
                    <a:gd name="connsiteY57" fmla="*/ 43360 h 575889"/>
                    <a:gd name="connsiteX58" fmla="*/ 532472 w 575831"/>
                    <a:gd name="connsiteY58" fmla="*/ 75492 h 575889"/>
                    <a:gd name="connsiteX59" fmla="*/ 532644 w 575831"/>
                    <a:gd name="connsiteY59" fmla="*/ 79177 h 575889"/>
                    <a:gd name="connsiteX60" fmla="*/ 532644 w 575831"/>
                    <a:gd name="connsiteY60" fmla="*/ 180005 h 575889"/>
                    <a:gd name="connsiteX61" fmla="*/ 532846 w 575831"/>
                    <a:gd name="connsiteY61" fmla="*/ 182942 h 575889"/>
                    <a:gd name="connsiteX62" fmla="*/ 557180 w 575831"/>
                    <a:gd name="connsiteY62" fmla="*/ 201391 h 575889"/>
                    <a:gd name="connsiteX63" fmla="*/ 575630 w 575831"/>
                    <a:gd name="connsiteY63" fmla="*/ 182942 h 575889"/>
                    <a:gd name="connsiteX64" fmla="*/ 575832 w 575831"/>
                    <a:gd name="connsiteY64" fmla="*/ 180005 h 575889"/>
                    <a:gd name="connsiteX65" fmla="*/ 575832 w 575831"/>
                    <a:gd name="connsiteY65" fmla="*/ 79177 h 575889"/>
                    <a:gd name="connsiteX66" fmla="*/ 575688 w 575831"/>
                    <a:gd name="connsiteY66" fmla="*/ 74167 h 575889"/>
                    <a:gd name="connsiteX67" fmla="*/ 501492 w 575831"/>
                    <a:gd name="connsiteY67" fmla="*/ 144 h 575889"/>
                    <a:gd name="connsiteX68" fmla="*/ 187232 w 575831"/>
                    <a:gd name="connsiteY68" fmla="*/ 331103 h 575889"/>
                    <a:gd name="connsiteX69" fmla="*/ 288002 w 575831"/>
                    <a:gd name="connsiteY69" fmla="*/ 230333 h 575889"/>
                    <a:gd name="connsiteX70" fmla="*/ 388773 w 575831"/>
                    <a:gd name="connsiteY70" fmla="*/ 331103 h 575889"/>
                    <a:gd name="connsiteX71" fmla="*/ 288002 w 575831"/>
                    <a:gd name="connsiteY71" fmla="*/ 431874 h 575889"/>
                    <a:gd name="connsiteX72" fmla="*/ 187232 w 575831"/>
                    <a:gd name="connsiteY72" fmla="*/ 331103 h 575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</a:cxnLst>
                  <a:rect l="l" t="t" r="r" b="b"/>
                  <a:pathLst>
                    <a:path w="575831" h="575889">
                      <a:moveTo>
                        <a:pt x="42986" y="392948"/>
                      </a:moveTo>
                      <a:cubicBezTo>
                        <a:pt x="41360" y="381134"/>
                        <a:pt x="30465" y="372874"/>
                        <a:pt x="18650" y="374498"/>
                      </a:cubicBezTo>
                      <a:cubicBezTo>
                        <a:pt x="9061" y="375819"/>
                        <a:pt x="1521" y="383357"/>
                        <a:pt x="202" y="392948"/>
                      </a:cubicBezTo>
                      <a:lnTo>
                        <a:pt x="0" y="395884"/>
                      </a:lnTo>
                      <a:lnTo>
                        <a:pt x="0" y="496712"/>
                      </a:lnTo>
                      <a:lnTo>
                        <a:pt x="144" y="501751"/>
                      </a:lnTo>
                      <a:cubicBezTo>
                        <a:pt x="2685" y="541604"/>
                        <a:pt x="34507" y="573330"/>
                        <a:pt x="74369" y="575745"/>
                      </a:cubicBezTo>
                      <a:lnTo>
                        <a:pt x="79177" y="575889"/>
                      </a:lnTo>
                      <a:lnTo>
                        <a:pt x="179947" y="575889"/>
                      </a:lnTo>
                      <a:lnTo>
                        <a:pt x="182884" y="575717"/>
                      </a:lnTo>
                      <a:cubicBezTo>
                        <a:pt x="194707" y="574150"/>
                        <a:pt x="203021" y="563296"/>
                        <a:pt x="201454" y="551474"/>
                      </a:cubicBezTo>
                      <a:cubicBezTo>
                        <a:pt x="200172" y="541797"/>
                        <a:pt x="192559" y="534185"/>
                        <a:pt x="182884" y="532903"/>
                      </a:cubicBezTo>
                      <a:lnTo>
                        <a:pt x="179947" y="532702"/>
                      </a:lnTo>
                      <a:lnTo>
                        <a:pt x="79177" y="532702"/>
                      </a:lnTo>
                      <a:lnTo>
                        <a:pt x="75492" y="532529"/>
                      </a:lnTo>
                      <a:cubicBezTo>
                        <a:pt x="58530" y="530776"/>
                        <a:pt x="45126" y="517362"/>
                        <a:pt x="43389" y="500398"/>
                      </a:cubicBezTo>
                      <a:lnTo>
                        <a:pt x="43187" y="496712"/>
                      </a:lnTo>
                      <a:lnTo>
                        <a:pt x="43187" y="395884"/>
                      </a:lnTo>
                      <a:lnTo>
                        <a:pt x="42986" y="392948"/>
                      </a:lnTo>
                      <a:close/>
                      <a:moveTo>
                        <a:pt x="575630" y="392948"/>
                      </a:moveTo>
                      <a:cubicBezTo>
                        <a:pt x="574003" y="381134"/>
                        <a:pt x="563109" y="372874"/>
                        <a:pt x="551296" y="374498"/>
                      </a:cubicBezTo>
                      <a:cubicBezTo>
                        <a:pt x="540608" y="375969"/>
                        <a:pt x="532647" y="385099"/>
                        <a:pt x="532644" y="395884"/>
                      </a:cubicBezTo>
                      <a:lnTo>
                        <a:pt x="532644" y="496712"/>
                      </a:lnTo>
                      <a:lnTo>
                        <a:pt x="532472" y="500398"/>
                      </a:lnTo>
                      <a:cubicBezTo>
                        <a:pt x="530583" y="518755"/>
                        <a:pt x="515110" y="532711"/>
                        <a:pt x="496655" y="532702"/>
                      </a:cubicBezTo>
                      <a:lnTo>
                        <a:pt x="395884" y="532702"/>
                      </a:lnTo>
                      <a:lnTo>
                        <a:pt x="392948" y="532903"/>
                      </a:lnTo>
                      <a:cubicBezTo>
                        <a:pt x="381134" y="534530"/>
                        <a:pt x="372874" y="545425"/>
                        <a:pt x="374498" y="557238"/>
                      </a:cubicBezTo>
                      <a:cubicBezTo>
                        <a:pt x="375969" y="567926"/>
                        <a:pt x="385099" y="575886"/>
                        <a:pt x="395884" y="575889"/>
                      </a:cubicBezTo>
                      <a:lnTo>
                        <a:pt x="496655" y="575889"/>
                      </a:lnTo>
                      <a:lnTo>
                        <a:pt x="501492" y="575745"/>
                      </a:lnTo>
                      <a:cubicBezTo>
                        <a:pt x="543266" y="573189"/>
                        <a:pt x="575835" y="538564"/>
                        <a:pt x="575832" y="496712"/>
                      </a:cubicBezTo>
                      <a:lnTo>
                        <a:pt x="575832" y="395884"/>
                      </a:lnTo>
                      <a:lnTo>
                        <a:pt x="575630" y="392948"/>
                      </a:lnTo>
                      <a:close/>
                      <a:moveTo>
                        <a:pt x="201541" y="21594"/>
                      </a:moveTo>
                      <a:cubicBezTo>
                        <a:pt x="201541" y="9668"/>
                        <a:pt x="191873" y="0"/>
                        <a:pt x="179947" y="0"/>
                      </a:cubicBezTo>
                      <a:lnTo>
                        <a:pt x="79177" y="0"/>
                      </a:lnTo>
                      <a:lnTo>
                        <a:pt x="74369" y="144"/>
                      </a:lnTo>
                      <a:cubicBezTo>
                        <a:pt x="32584" y="2686"/>
                        <a:pt x="-1" y="37315"/>
                        <a:pt x="0" y="79177"/>
                      </a:cubicBezTo>
                      <a:lnTo>
                        <a:pt x="0" y="180005"/>
                      </a:lnTo>
                      <a:lnTo>
                        <a:pt x="202" y="182942"/>
                      </a:lnTo>
                      <a:cubicBezTo>
                        <a:pt x="1827" y="194756"/>
                        <a:pt x="12722" y="203016"/>
                        <a:pt x="24537" y="201391"/>
                      </a:cubicBezTo>
                      <a:cubicBezTo>
                        <a:pt x="35222" y="199920"/>
                        <a:pt x="43184" y="190791"/>
                        <a:pt x="43187" y="180005"/>
                      </a:cubicBezTo>
                      <a:lnTo>
                        <a:pt x="43187" y="79177"/>
                      </a:lnTo>
                      <a:lnTo>
                        <a:pt x="43389" y="75492"/>
                      </a:lnTo>
                      <a:cubicBezTo>
                        <a:pt x="45278" y="57144"/>
                        <a:pt x="60732" y="43194"/>
                        <a:pt x="79177" y="43187"/>
                      </a:cubicBezTo>
                      <a:lnTo>
                        <a:pt x="179947" y="43187"/>
                      </a:lnTo>
                      <a:lnTo>
                        <a:pt x="182884" y="42986"/>
                      </a:lnTo>
                      <a:cubicBezTo>
                        <a:pt x="193574" y="41518"/>
                        <a:pt x="201541" y="32384"/>
                        <a:pt x="201541" y="21594"/>
                      </a:cubicBezTo>
                      <a:close/>
                      <a:moveTo>
                        <a:pt x="501492" y="144"/>
                      </a:moveTo>
                      <a:lnTo>
                        <a:pt x="496655" y="0"/>
                      </a:lnTo>
                      <a:lnTo>
                        <a:pt x="395884" y="0"/>
                      </a:lnTo>
                      <a:lnTo>
                        <a:pt x="392948" y="202"/>
                      </a:lnTo>
                      <a:cubicBezTo>
                        <a:pt x="381134" y="1827"/>
                        <a:pt x="372874" y="12722"/>
                        <a:pt x="374498" y="24537"/>
                      </a:cubicBezTo>
                      <a:cubicBezTo>
                        <a:pt x="375819" y="34127"/>
                        <a:pt x="383357" y="41666"/>
                        <a:pt x="392948" y="42986"/>
                      </a:cubicBezTo>
                      <a:lnTo>
                        <a:pt x="395884" y="43187"/>
                      </a:lnTo>
                      <a:lnTo>
                        <a:pt x="496655" y="43187"/>
                      </a:lnTo>
                      <a:lnTo>
                        <a:pt x="500340" y="43360"/>
                      </a:lnTo>
                      <a:cubicBezTo>
                        <a:pt x="517313" y="45100"/>
                        <a:pt x="530733" y="58519"/>
                        <a:pt x="532472" y="75492"/>
                      </a:cubicBezTo>
                      <a:lnTo>
                        <a:pt x="532644" y="79177"/>
                      </a:lnTo>
                      <a:lnTo>
                        <a:pt x="532644" y="180005"/>
                      </a:lnTo>
                      <a:lnTo>
                        <a:pt x="532846" y="182942"/>
                      </a:lnTo>
                      <a:cubicBezTo>
                        <a:pt x="534473" y="194756"/>
                        <a:pt x="545367" y="203016"/>
                        <a:pt x="557180" y="201391"/>
                      </a:cubicBezTo>
                      <a:cubicBezTo>
                        <a:pt x="566771" y="200071"/>
                        <a:pt x="574312" y="192531"/>
                        <a:pt x="575630" y="182942"/>
                      </a:cubicBezTo>
                      <a:lnTo>
                        <a:pt x="575832" y="180005"/>
                      </a:lnTo>
                      <a:lnTo>
                        <a:pt x="575832" y="79177"/>
                      </a:lnTo>
                      <a:lnTo>
                        <a:pt x="575688" y="74167"/>
                      </a:lnTo>
                      <a:cubicBezTo>
                        <a:pt x="573163" y="34312"/>
                        <a:pt x="541354" y="2576"/>
                        <a:pt x="501492" y="144"/>
                      </a:cubicBezTo>
                      <a:close/>
                      <a:moveTo>
                        <a:pt x="187232" y="331103"/>
                      </a:moveTo>
                      <a:cubicBezTo>
                        <a:pt x="187232" y="275449"/>
                        <a:pt x="232348" y="230333"/>
                        <a:pt x="288002" y="230333"/>
                      </a:cubicBezTo>
                      <a:cubicBezTo>
                        <a:pt x="343656" y="230333"/>
                        <a:pt x="388773" y="275449"/>
                        <a:pt x="388773" y="331103"/>
                      </a:cubicBezTo>
                      <a:cubicBezTo>
                        <a:pt x="388773" y="386757"/>
                        <a:pt x="343656" y="431874"/>
                        <a:pt x="288002" y="431874"/>
                      </a:cubicBezTo>
                      <a:cubicBezTo>
                        <a:pt x="232348" y="431874"/>
                        <a:pt x="187232" y="386757"/>
                        <a:pt x="187232" y="331103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63500" dist="127000" dir="2700000" algn="tl" rotWithShape="0">
                    <a:srgbClr val="454142">
                      <a:alpha val="2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6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1" i="0" u="none" strike="noStrike" kern="0" cap="none" spc="0" normalizeH="0" baseline="0" noProof="0">
                    <a:ln w="3175">
                      <a:noFill/>
                    </a:ln>
                    <a:gradFill>
                      <a:gsLst>
                        <a:gs pos="53933">
                          <a:srgbClr val="FFFFFF"/>
                        </a:gs>
                        <a:gs pos="3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89A7C577-94EB-7667-DC16-17A7451C059F}"/>
                    </a:ext>
                  </a:extLst>
                </p:cNvPr>
                <p:cNvSpPr/>
                <p:nvPr/>
              </p:nvSpPr>
              <p:spPr>
                <a:xfrm>
                  <a:off x="2458340" y="2892814"/>
                  <a:ext cx="416603" cy="158356"/>
                </a:xfrm>
                <a:custGeom>
                  <a:avLst/>
                  <a:gdLst>
                    <a:gd name="connsiteX0" fmla="*/ 41169 w 416603"/>
                    <a:gd name="connsiteY0" fmla="*/ 143756 h 158356"/>
                    <a:gd name="connsiteX1" fmla="*/ 40939 w 416603"/>
                    <a:gd name="connsiteY1" fmla="*/ 144361 h 158356"/>
                    <a:gd name="connsiteX2" fmla="*/ 40939 w 416603"/>
                    <a:gd name="connsiteY2" fmla="*/ 144419 h 158356"/>
                    <a:gd name="connsiteX3" fmla="*/ 13155 w 416603"/>
                    <a:gd name="connsiteY3" fmla="*/ 156972 h 158356"/>
                    <a:gd name="connsiteX4" fmla="*/ 602 w 416603"/>
                    <a:gd name="connsiteY4" fmla="*/ 128929 h 158356"/>
                    <a:gd name="connsiteX5" fmla="*/ 774 w 416603"/>
                    <a:gd name="connsiteY5" fmla="*/ 128497 h 158356"/>
                    <a:gd name="connsiteX6" fmla="*/ 3279 w 416603"/>
                    <a:gd name="connsiteY6" fmla="*/ 122739 h 158356"/>
                    <a:gd name="connsiteX7" fmla="*/ 11053 w 416603"/>
                    <a:gd name="connsiteY7" fmla="*/ 107882 h 158356"/>
                    <a:gd name="connsiteX8" fmla="*/ 45027 w 416603"/>
                    <a:gd name="connsiteY8" fmla="*/ 63917 h 158356"/>
                    <a:gd name="connsiteX9" fmla="*/ 207872 w 416603"/>
                    <a:gd name="connsiteY9" fmla="*/ 0 h 158356"/>
                    <a:gd name="connsiteX10" fmla="*/ 370689 w 416603"/>
                    <a:gd name="connsiteY10" fmla="*/ 63917 h 158356"/>
                    <a:gd name="connsiteX11" fmla="*/ 404663 w 416603"/>
                    <a:gd name="connsiteY11" fmla="*/ 107882 h 158356"/>
                    <a:gd name="connsiteX12" fmla="*/ 414970 w 416603"/>
                    <a:gd name="connsiteY12" fmla="*/ 128497 h 158356"/>
                    <a:gd name="connsiteX13" fmla="*/ 415143 w 416603"/>
                    <a:gd name="connsiteY13" fmla="*/ 128929 h 158356"/>
                    <a:gd name="connsiteX14" fmla="*/ 415200 w 416603"/>
                    <a:gd name="connsiteY14" fmla="*/ 129073 h 158356"/>
                    <a:gd name="connsiteX15" fmla="*/ 415200 w 416603"/>
                    <a:gd name="connsiteY15" fmla="*/ 129130 h 158356"/>
                    <a:gd name="connsiteX16" fmla="*/ 415229 w 416603"/>
                    <a:gd name="connsiteY16" fmla="*/ 129188 h 158356"/>
                    <a:gd name="connsiteX17" fmla="*/ 402590 w 416603"/>
                    <a:gd name="connsiteY17" fmla="*/ 156972 h 158356"/>
                    <a:gd name="connsiteX18" fmla="*/ 374806 w 416603"/>
                    <a:gd name="connsiteY18" fmla="*/ 144361 h 158356"/>
                    <a:gd name="connsiteX19" fmla="*/ 374575 w 416603"/>
                    <a:gd name="connsiteY19" fmla="*/ 143785 h 158356"/>
                    <a:gd name="connsiteX20" fmla="*/ 373309 w 416603"/>
                    <a:gd name="connsiteY20" fmla="*/ 140906 h 158356"/>
                    <a:gd name="connsiteX21" fmla="*/ 367378 w 416603"/>
                    <a:gd name="connsiteY21" fmla="*/ 129649 h 158356"/>
                    <a:gd name="connsiteX22" fmla="*/ 340169 w 416603"/>
                    <a:gd name="connsiteY22" fmla="*/ 94436 h 158356"/>
                    <a:gd name="connsiteX23" fmla="*/ 207872 w 416603"/>
                    <a:gd name="connsiteY23" fmla="*/ 43187 h 158356"/>
                    <a:gd name="connsiteX24" fmla="*/ 75575 w 416603"/>
                    <a:gd name="connsiteY24" fmla="*/ 94436 h 158356"/>
                    <a:gd name="connsiteX25" fmla="*/ 48367 w 416603"/>
                    <a:gd name="connsiteY25" fmla="*/ 129649 h 158356"/>
                    <a:gd name="connsiteX26" fmla="*/ 41169 w 416603"/>
                    <a:gd name="connsiteY26" fmla="*/ 143756 h 158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16603" h="158356">
                      <a:moveTo>
                        <a:pt x="41169" y="143756"/>
                      </a:moveTo>
                      <a:lnTo>
                        <a:pt x="40939" y="144361"/>
                      </a:lnTo>
                      <a:lnTo>
                        <a:pt x="40939" y="144419"/>
                      </a:lnTo>
                      <a:cubicBezTo>
                        <a:pt x="36717" y="155544"/>
                        <a:pt x="24293" y="161155"/>
                        <a:pt x="13155" y="156972"/>
                      </a:cubicBezTo>
                      <a:cubicBezTo>
                        <a:pt x="-4063" y="150522"/>
                        <a:pt x="544" y="129073"/>
                        <a:pt x="602" y="128929"/>
                      </a:cubicBezTo>
                      <a:lnTo>
                        <a:pt x="774" y="128497"/>
                      </a:lnTo>
                      <a:cubicBezTo>
                        <a:pt x="1525" y="126542"/>
                        <a:pt x="2361" y="124621"/>
                        <a:pt x="3279" y="122739"/>
                      </a:cubicBezTo>
                      <a:cubicBezTo>
                        <a:pt x="5007" y="119024"/>
                        <a:pt x="7540" y="113928"/>
                        <a:pt x="11053" y="107882"/>
                      </a:cubicBezTo>
                      <a:cubicBezTo>
                        <a:pt x="20456" y="91838"/>
                        <a:pt x="31874" y="77064"/>
                        <a:pt x="45027" y="63917"/>
                      </a:cubicBezTo>
                      <a:cubicBezTo>
                        <a:pt x="77331" y="31671"/>
                        <a:pt x="129415" y="0"/>
                        <a:pt x="207872" y="0"/>
                      </a:cubicBezTo>
                      <a:cubicBezTo>
                        <a:pt x="286358" y="0"/>
                        <a:pt x="338442" y="31671"/>
                        <a:pt x="370689" y="63917"/>
                      </a:cubicBezTo>
                      <a:cubicBezTo>
                        <a:pt x="383841" y="77064"/>
                        <a:pt x="395259" y="91838"/>
                        <a:pt x="404663" y="107882"/>
                      </a:cubicBezTo>
                      <a:cubicBezTo>
                        <a:pt x="408532" y="114527"/>
                        <a:pt x="411976" y="121414"/>
                        <a:pt x="414970" y="128497"/>
                      </a:cubicBezTo>
                      <a:lnTo>
                        <a:pt x="415143" y="128929"/>
                      </a:lnTo>
                      <a:lnTo>
                        <a:pt x="415200" y="129073"/>
                      </a:lnTo>
                      <a:lnTo>
                        <a:pt x="415200" y="129130"/>
                      </a:lnTo>
                      <a:lnTo>
                        <a:pt x="415229" y="129188"/>
                      </a:lnTo>
                      <a:cubicBezTo>
                        <a:pt x="419404" y="140350"/>
                        <a:pt x="413749" y="152785"/>
                        <a:pt x="402590" y="156972"/>
                      </a:cubicBezTo>
                      <a:cubicBezTo>
                        <a:pt x="391441" y="161017"/>
                        <a:pt x="379101" y="155417"/>
                        <a:pt x="374806" y="144361"/>
                      </a:cubicBezTo>
                      <a:lnTo>
                        <a:pt x="374575" y="143785"/>
                      </a:lnTo>
                      <a:cubicBezTo>
                        <a:pt x="374575" y="143785"/>
                        <a:pt x="373913" y="142202"/>
                        <a:pt x="373309" y="140906"/>
                      </a:cubicBezTo>
                      <a:cubicBezTo>
                        <a:pt x="371506" y="137065"/>
                        <a:pt x="369528" y="133308"/>
                        <a:pt x="367378" y="129649"/>
                      </a:cubicBezTo>
                      <a:cubicBezTo>
                        <a:pt x="359846" y="116802"/>
                        <a:pt x="350701" y="104968"/>
                        <a:pt x="340169" y="94436"/>
                      </a:cubicBezTo>
                      <a:cubicBezTo>
                        <a:pt x="314833" y="69100"/>
                        <a:pt x="273373" y="43187"/>
                        <a:pt x="207872" y="43187"/>
                      </a:cubicBezTo>
                      <a:cubicBezTo>
                        <a:pt x="142400" y="43187"/>
                        <a:pt x="100911" y="69100"/>
                        <a:pt x="75575" y="94436"/>
                      </a:cubicBezTo>
                      <a:cubicBezTo>
                        <a:pt x="65043" y="104965"/>
                        <a:pt x="55899" y="116799"/>
                        <a:pt x="48367" y="129649"/>
                      </a:cubicBezTo>
                      <a:cubicBezTo>
                        <a:pt x="45699" y="134209"/>
                        <a:pt x="43296" y="138919"/>
                        <a:pt x="41169" y="14375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63500" dist="127000" dir="2700000" algn="tl" rotWithShape="0">
                    <a:srgbClr val="454142">
                      <a:alpha val="2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6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1" i="0" u="none" strike="noStrike" kern="0" cap="none" spc="0" normalizeH="0" baseline="0" noProof="0">
                    <a:ln w="3175">
                      <a:noFill/>
                    </a:ln>
                    <a:gradFill>
                      <a:gsLst>
                        <a:gs pos="53933">
                          <a:srgbClr val="FFFFFF"/>
                        </a:gs>
                        <a:gs pos="3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Segoe UI" pitchFamily="34" charset="0"/>
                  </a:endParaRPr>
                </a:p>
              </p:txBody>
            </p:sp>
          </p:grpSp>
          <p:sp>
            <p:nvSpPr>
              <p:cNvPr id="6" name="Graphic 239">
                <a:extLst>
                  <a:ext uri="{FF2B5EF4-FFF2-40B4-BE49-F238E27FC236}">
                    <a16:creationId xmlns:a16="http://schemas.microsoft.com/office/drawing/2014/main" id="{430F6D32-0CBF-11E9-75A7-3C96898C9F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08816" y="3301038"/>
                <a:ext cx="548760" cy="548640"/>
              </a:xfrm>
              <a:custGeom>
                <a:avLst/>
                <a:gdLst>
                  <a:gd name="connsiteX0" fmla="*/ 61913 w 381083"/>
                  <a:gd name="connsiteY0" fmla="*/ 0 h 381000"/>
                  <a:gd name="connsiteX1" fmla="*/ 0 w 381083"/>
                  <a:gd name="connsiteY1" fmla="*/ 61913 h 381000"/>
                  <a:gd name="connsiteX2" fmla="*/ 0 w 381083"/>
                  <a:gd name="connsiteY2" fmla="*/ 280988 h 381000"/>
                  <a:gd name="connsiteX3" fmla="*/ 61913 w 381083"/>
                  <a:gd name="connsiteY3" fmla="*/ 342900 h 381000"/>
                  <a:gd name="connsiteX4" fmla="*/ 153429 w 381083"/>
                  <a:gd name="connsiteY4" fmla="*/ 342900 h 381000"/>
                  <a:gd name="connsiteX5" fmla="*/ 157542 w 381083"/>
                  <a:gd name="connsiteY5" fmla="*/ 331106 h 381000"/>
                  <a:gd name="connsiteX6" fmla="*/ 233658 w 381083"/>
                  <a:gd name="connsiteY6" fmla="*/ 178752 h 381000"/>
                  <a:gd name="connsiteX7" fmla="*/ 318905 w 381083"/>
                  <a:gd name="connsiteY7" fmla="*/ 178752 h 381000"/>
                  <a:gd name="connsiteX8" fmla="*/ 342900 w 381083"/>
                  <a:gd name="connsiteY8" fmla="*/ 226781 h 381000"/>
                  <a:gd name="connsiteX9" fmla="*/ 342900 w 381083"/>
                  <a:gd name="connsiteY9" fmla="*/ 61913 h 381000"/>
                  <a:gd name="connsiteX10" fmla="*/ 280988 w 381083"/>
                  <a:gd name="connsiteY10" fmla="*/ 0 h 381000"/>
                  <a:gd name="connsiteX11" fmla="*/ 61913 w 381083"/>
                  <a:gd name="connsiteY11" fmla="*/ 0 h 381000"/>
                  <a:gd name="connsiteX12" fmla="*/ 272034 w 381083"/>
                  <a:gd name="connsiteY12" fmla="*/ 119646 h 381000"/>
                  <a:gd name="connsiteX13" fmla="*/ 143376 w 381083"/>
                  <a:gd name="connsiteY13" fmla="*/ 248157 h 381000"/>
                  <a:gd name="connsiteX14" fmla="*/ 123176 w 381083"/>
                  <a:gd name="connsiteY14" fmla="*/ 248149 h 381000"/>
                  <a:gd name="connsiteX15" fmla="*/ 70869 w 381083"/>
                  <a:gd name="connsiteY15" fmla="*/ 195840 h 381000"/>
                  <a:gd name="connsiteX16" fmla="*/ 70869 w 381083"/>
                  <a:gd name="connsiteY16" fmla="*/ 175633 h 381000"/>
                  <a:gd name="connsiteX17" fmla="*/ 91075 w 381083"/>
                  <a:gd name="connsiteY17" fmla="*/ 175635 h 381000"/>
                  <a:gd name="connsiteX18" fmla="*/ 133285 w 381083"/>
                  <a:gd name="connsiteY18" fmla="*/ 217848 h 381000"/>
                  <a:gd name="connsiteX19" fmla="*/ 251841 w 381083"/>
                  <a:gd name="connsiteY19" fmla="*/ 99429 h 381000"/>
                  <a:gd name="connsiteX20" fmla="*/ 272045 w 381083"/>
                  <a:gd name="connsiteY20" fmla="*/ 99441 h 381000"/>
                  <a:gd name="connsiteX21" fmla="*/ 272034 w 381083"/>
                  <a:gd name="connsiteY21" fmla="*/ 119646 h 381000"/>
                  <a:gd name="connsiteX22" fmla="*/ 250727 w 381083"/>
                  <a:gd name="connsiteY22" fmla="*/ 187263 h 381000"/>
                  <a:gd name="connsiteX23" fmla="*/ 174586 w 381083"/>
                  <a:gd name="connsiteY23" fmla="*/ 339631 h 381000"/>
                  <a:gd name="connsiteX24" fmla="*/ 200168 w 381083"/>
                  <a:gd name="connsiteY24" fmla="*/ 381000 h 381000"/>
                  <a:gd name="connsiteX25" fmla="*/ 352450 w 381083"/>
                  <a:gd name="connsiteY25" fmla="*/ 381000 h 381000"/>
                  <a:gd name="connsiteX26" fmla="*/ 378032 w 381083"/>
                  <a:gd name="connsiteY26" fmla="*/ 339631 h 381000"/>
                  <a:gd name="connsiteX27" fmla="*/ 301891 w 381083"/>
                  <a:gd name="connsiteY27" fmla="*/ 187263 h 381000"/>
                  <a:gd name="connsiteX28" fmla="*/ 250727 w 381083"/>
                  <a:gd name="connsiteY28" fmla="*/ 187263 h 381000"/>
                  <a:gd name="connsiteX29" fmla="*/ 285841 w 381083"/>
                  <a:gd name="connsiteY29" fmla="*/ 238041 h 381000"/>
                  <a:gd name="connsiteX30" fmla="*/ 285841 w 381083"/>
                  <a:gd name="connsiteY30" fmla="*/ 295225 h 381000"/>
                  <a:gd name="connsiteX31" fmla="*/ 276309 w 381083"/>
                  <a:gd name="connsiteY31" fmla="*/ 304754 h 381000"/>
                  <a:gd name="connsiteX32" fmla="*/ 266776 w 381083"/>
                  <a:gd name="connsiteY32" fmla="*/ 295225 h 381000"/>
                  <a:gd name="connsiteX33" fmla="*/ 266776 w 381083"/>
                  <a:gd name="connsiteY33" fmla="*/ 238041 h 381000"/>
                  <a:gd name="connsiteX34" fmla="*/ 276309 w 381083"/>
                  <a:gd name="connsiteY34" fmla="*/ 228512 h 381000"/>
                  <a:gd name="connsiteX35" fmla="*/ 285841 w 381083"/>
                  <a:gd name="connsiteY35" fmla="*/ 238041 h 381000"/>
                  <a:gd name="connsiteX36" fmla="*/ 276309 w 381083"/>
                  <a:gd name="connsiteY36" fmla="*/ 342877 h 381000"/>
                  <a:gd name="connsiteX37" fmla="*/ 266776 w 381083"/>
                  <a:gd name="connsiteY37" fmla="*/ 333346 h 381000"/>
                  <a:gd name="connsiteX38" fmla="*/ 276309 w 381083"/>
                  <a:gd name="connsiteY38" fmla="*/ 323816 h 381000"/>
                  <a:gd name="connsiteX39" fmla="*/ 285841 w 381083"/>
                  <a:gd name="connsiteY39" fmla="*/ 333346 h 381000"/>
                  <a:gd name="connsiteX40" fmla="*/ 276309 w 381083"/>
                  <a:gd name="connsiteY40" fmla="*/ 342877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81083" h="381000">
                    <a:moveTo>
                      <a:pt x="61913" y="0"/>
                    </a:moveTo>
                    <a:cubicBezTo>
                      <a:pt x="27719" y="0"/>
                      <a:pt x="0" y="27719"/>
                      <a:pt x="0" y="61913"/>
                    </a:cubicBezTo>
                    <a:lnTo>
                      <a:pt x="0" y="280988"/>
                    </a:lnTo>
                    <a:cubicBezTo>
                      <a:pt x="0" y="315180"/>
                      <a:pt x="27719" y="342900"/>
                      <a:pt x="61913" y="342900"/>
                    </a:cubicBezTo>
                    <a:lnTo>
                      <a:pt x="153429" y="342900"/>
                    </a:lnTo>
                    <a:cubicBezTo>
                      <a:pt x="154252" y="338938"/>
                      <a:pt x="155606" y="334981"/>
                      <a:pt x="157542" y="331106"/>
                    </a:cubicBezTo>
                    <a:lnTo>
                      <a:pt x="233658" y="178752"/>
                    </a:lnTo>
                    <a:cubicBezTo>
                      <a:pt x="251212" y="143616"/>
                      <a:pt x="301350" y="143616"/>
                      <a:pt x="318905" y="178752"/>
                    </a:cubicBezTo>
                    <a:lnTo>
                      <a:pt x="342900" y="226781"/>
                    </a:lnTo>
                    <a:lnTo>
                      <a:pt x="342900" y="61913"/>
                    </a:lnTo>
                    <a:cubicBezTo>
                      <a:pt x="342900" y="27719"/>
                      <a:pt x="315180" y="0"/>
                      <a:pt x="280988" y="0"/>
                    </a:cubicBezTo>
                    <a:lnTo>
                      <a:pt x="61913" y="0"/>
                    </a:lnTo>
                    <a:close/>
                    <a:moveTo>
                      <a:pt x="272034" y="119646"/>
                    </a:moveTo>
                    <a:lnTo>
                      <a:pt x="143376" y="248157"/>
                    </a:lnTo>
                    <a:cubicBezTo>
                      <a:pt x="137794" y="253731"/>
                      <a:pt x="128753" y="253727"/>
                      <a:pt x="123176" y="248149"/>
                    </a:cubicBezTo>
                    <a:lnTo>
                      <a:pt x="70869" y="195840"/>
                    </a:lnTo>
                    <a:cubicBezTo>
                      <a:pt x="65289" y="190260"/>
                      <a:pt x="65289" y="181213"/>
                      <a:pt x="70869" y="175633"/>
                    </a:cubicBezTo>
                    <a:cubicBezTo>
                      <a:pt x="76449" y="170056"/>
                      <a:pt x="85495" y="170056"/>
                      <a:pt x="91075" y="175635"/>
                    </a:cubicBezTo>
                    <a:lnTo>
                      <a:pt x="133285" y="217848"/>
                    </a:lnTo>
                    <a:lnTo>
                      <a:pt x="251841" y="99429"/>
                    </a:lnTo>
                    <a:cubicBezTo>
                      <a:pt x="257423" y="93852"/>
                      <a:pt x="266470" y="93858"/>
                      <a:pt x="272045" y="99441"/>
                    </a:cubicBezTo>
                    <a:cubicBezTo>
                      <a:pt x="277623" y="105023"/>
                      <a:pt x="277618" y="114070"/>
                      <a:pt x="272034" y="119646"/>
                    </a:cubicBezTo>
                    <a:close/>
                    <a:moveTo>
                      <a:pt x="250727" y="187263"/>
                    </a:moveTo>
                    <a:lnTo>
                      <a:pt x="174586" y="339631"/>
                    </a:lnTo>
                    <a:cubicBezTo>
                      <a:pt x="165085" y="358639"/>
                      <a:pt x="178914" y="381000"/>
                      <a:pt x="200168" y="381000"/>
                    </a:cubicBezTo>
                    <a:lnTo>
                      <a:pt x="352450" y="381000"/>
                    </a:lnTo>
                    <a:cubicBezTo>
                      <a:pt x="373704" y="381000"/>
                      <a:pt x="387530" y="358641"/>
                      <a:pt x="378032" y="339631"/>
                    </a:cubicBezTo>
                    <a:lnTo>
                      <a:pt x="301891" y="187263"/>
                    </a:lnTo>
                    <a:cubicBezTo>
                      <a:pt x="291356" y="166179"/>
                      <a:pt x="261263" y="166179"/>
                      <a:pt x="250727" y="187263"/>
                    </a:cubicBezTo>
                    <a:close/>
                    <a:moveTo>
                      <a:pt x="285841" y="238041"/>
                    </a:moveTo>
                    <a:lnTo>
                      <a:pt x="285841" y="295225"/>
                    </a:lnTo>
                    <a:cubicBezTo>
                      <a:pt x="285841" y="300489"/>
                      <a:pt x="281574" y="304754"/>
                      <a:pt x="276309" y="304754"/>
                    </a:cubicBezTo>
                    <a:cubicBezTo>
                      <a:pt x="271043" y="304754"/>
                      <a:pt x="266776" y="300489"/>
                      <a:pt x="266776" y="295225"/>
                    </a:cubicBezTo>
                    <a:lnTo>
                      <a:pt x="266776" y="238041"/>
                    </a:lnTo>
                    <a:cubicBezTo>
                      <a:pt x="266776" y="232778"/>
                      <a:pt x="271043" y="228512"/>
                      <a:pt x="276309" y="228512"/>
                    </a:cubicBezTo>
                    <a:cubicBezTo>
                      <a:pt x="281574" y="228512"/>
                      <a:pt x="285841" y="232778"/>
                      <a:pt x="285841" y="238041"/>
                    </a:cubicBezTo>
                    <a:close/>
                    <a:moveTo>
                      <a:pt x="276309" y="342877"/>
                    </a:moveTo>
                    <a:cubicBezTo>
                      <a:pt x="271043" y="342877"/>
                      <a:pt x="266776" y="338610"/>
                      <a:pt x="266776" y="333346"/>
                    </a:cubicBezTo>
                    <a:cubicBezTo>
                      <a:pt x="266776" y="328083"/>
                      <a:pt x="271043" y="323816"/>
                      <a:pt x="276309" y="323816"/>
                    </a:cubicBezTo>
                    <a:cubicBezTo>
                      <a:pt x="281574" y="323816"/>
                      <a:pt x="285841" y="328083"/>
                      <a:pt x="285841" y="333346"/>
                    </a:cubicBezTo>
                    <a:cubicBezTo>
                      <a:pt x="285841" y="338610"/>
                      <a:pt x="281574" y="342877"/>
                      <a:pt x="276309" y="342877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" name="Graphic 211">
                <a:extLst>
                  <a:ext uri="{FF2B5EF4-FFF2-40B4-BE49-F238E27FC236}">
                    <a16:creationId xmlns:a16="http://schemas.microsoft.com/office/drawing/2014/main" id="{D816B7EE-E6F8-F54D-F31F-E78F53C36E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31426" y="3301038"/>
                <a:ext cx="548664" cy="548640"/>
              </a:xfrm>
              <a:custGeom>
                <a:avLst/>
                <a:gdLst>
                  <a:gd name="connsiteX0" fmla="*/ 88939 w 342995"/>
                  <a:gd name="connsiteY0" fmla="*/ 227131 h 342980"/>
                  <a:gd name="connsiteX1" fmla="*/ 115880 w 342995"/>
                  <a:gd name="connsiteY1" fmla="*/ 227131 h 342980"/>
                  <a:gd name="connsiteX2" fmla="*/ 115880 w 342995"/>
                  <a:gd name="connsiteY2" fmla="*/ 254072 h 342980"/>
                  <a:gd name="connsiteX3" fmla="*/ 65056 w 342995"/>
                  <a:gd name="connsiteY3" fmla="*/ 304880 h 342980"/>
                  <a:gd name="connsiteX4" fmla="*/ 95250 w 342995"/>
                  <a:gd name="connsiteY4" fmla="*/ 304880 h 342980"/>
                  <a:gd name="connsiteX5" fmla="*/ 114172 w 342995"/>
                  <a:gd name="connsiteY5" fmla="*/ 321709 h 342980"/>
                  <a:gd name="connsiteX6" fmla="*/ 114300 w 342995"/>
                  <a:gd name="connsiteY6" fmla="*/ 323930 h 342980"/>
                  <a:gd name="connsiteX7" fmla="*/ 95250 w 342995"/>
                  <a:gd name="connsiteY7" fmla="*/ 342980 h 342980"/>
                  <a:gd name="connsiteX8" fmla="*/ 19050 w 342995"/>
                  <a:gd name="connsiteY8" fmla="*/ 342980 h 342980"/>
                  <a:gd name="connsiteX9" fmla="*/ 0 w 342995"/>
                  <a:gd name="connsiteY9" fmla="*/ 323930 h 342980"/>
                  <a:gd name="connsiteX10" fmla="*/ 0 w 342995"/>
                  <a:gd name="connsiteY10" fmla="*/ 247730 h 342980"/>
                  <a:gd name="connsiteX11" fmla="*/ 19050 w 342995"/>
                  <a:gd name="connsiteY11" fmla="*/ 228680 h 342980"/>
                  <a:gd name="connsiteX12" fmla="*/ 38100 w 342995"/>
                  <a:gd name="connsiteY12" fmla="*/ 247730 h 342980"/>
                  <a:gd name="connsiteX13" fmla="*/ 38100 w 342995"/>
                  <a:gd name="connsiteY13" fmla="*/ 277962 h 342980"/>
                  <a:gd name="connsiteX14" fmla="*/ 88939 w 342995"/>
                  <a:gd name="connsiteY14" fmla="*/ 227131 h 342980"/>
                  <a:gd name="connsiteX15" fmla="*/ 247745 w 342995"/>
                  <a:gd name="connsiteY15" fmla="*/ 342980 h 342980"/>
                  <a:gd name="connsiteX16" fmla="*/ 228695 w 342995"/>
                  <a:gd name="connsiteY16" fmla="*/ 323930 h 342980"/>
                  <a:gd name="connsiteX17" fmla="*/ 247745 w 342995"/>
                  <a:gd name="connsiteY17" fmla="*/ 304880 h 342980"/>
                  <a:gd name="connsiteX18" fmla="*/ 277901 w 342995"/>
                  <a:gd name="connsiteY18" fmla="*/ 304880 h 342980"/>
                  <a:gd name="connsiteX19" fmla="*/ 227126 w 342995"/>
                  <a:gd name="connsiteY19" fmla="*/ 254066 h 342980"/>
                  <a:gd name="connsiteX20" fmla="*/ 225550 w 342995"/>
                  <a:gd name="connsiteY20" fmla="*/ 228920 h 342980"/>
                  <a:gd name="connsiteX21" fmla="*/ 227137 w 342995"/>
                  <a:gd name="connsiteY21" fmla="*/ 227126 h 342980"/>
                  <a:gd name="connsiteX22" fmla="*/ 254077 w 342995"/>
                  <a:gd name="connsiteY22" fmla="*/ 227137 h 342980"/>
                  <a:gd name="connsiteX23" fmla="*/ 304895 w 342995"/>
                  <a:gd name="connsiteY23" fmla="*/ 278000 h 342980"/>
                  <a:gd name="connsiteX24" fmla="*/ 304895 w 342995"/>
                  <a:gd name="connsiteY24" fmla="*/ 247730 h 342980"/>
                  <a:gd name="connsiteX25" fmla="*/ 321724 w 342995"/>
                  <a:gd name="connsiteY25" fmla="*/ 228808 h 342980"/>
                  <a:gd name="connsiteX26" fmla="*/ 323945 w 342995"/>
                  <a:gd name="connsiteY26" fmla="*/ 228680 h 342980"/>
                  <a:gd name="connsiteX27" fmla="*/ 342995 w 342995"/>
                  <a:gd name="connsiteY27" fmla="*/ 247730 h 342980"/>
                  <a:gd name="connsiteX28" fmla="*/ 342995 w 342995"/>
                  <a:gd name="connsiteY28" fmla="*/ 323930 h 342980"/>
                  <a:gd name="connsiteX29" fmla="*/ 323945 w 342995"/>
                  <a:gd name="connsiteY29" fmla="*/ 342980 h 342980"/>
                  <a:gd name="connsiteX30" fmla="*/ 247745 w 342995"/>
                  <a:gd name="connsiteY30" fmla="*/ 342980 h 342980"/>
                  <a:gd name="connsiteX31" fmla="*/ 95250 w 342995"/>
                  <a:gd name="connsiteY31" fmla="*/ 0 h 342980"/>
                  <a:gd name="connsiteX32" fmla="*/ 114300 w 342995"/>
                  <a:gd name="connsiteY32" fmla="*/ 19050 h 342980"/>
                  <a:gd name="connsiteX33" fmla="*/ 95250 w 342995"/>
                  <a:gd name="connsiteY33" fmla="*/ 38100 h 342980"/>
                  <a:gd name="connsiteX34" fmla="*/ 65094 w 342995"/>
                  <a:gd name="connsiteY34" fmla="*/ 38100 h 342980"/>
                  <a:gd name="connsiteX35" fmla="*/ 115870 w 342995"/>
                  <a:gd name="connsiteY35" fmla="*/ 88929 h 342980"/>
                  <a:gd name="connsiteX36" fmla="*/ 117444 w 342995"/>
                  <a:gd name="connsiteY36" fmla="*/ 114075 h 342980"/>
                  <a:gd name="connsiteX37" fmla="*/ 115859 w 342995"/>
                  <a:gd name="connsiteY37" fmla="*/ 115870 h 342980"/>
                  <a:gd name="connsiteX38" fmla="*/ 88918 w 342995"/>
                  <a:gd name="connsiteY38" fmla="*/ 115859 h 342980"/>
                  <a:gd name="connsiteX39" fmla="*/ 38100 w 342995"/>
                  <a:gd name="connsiteY39" fmla="*/ 64999 h 342980"/>
                  <a:gd name="connsiteX40" fmla="*/ 38100 w 342995"/>
                  <a:gd name="connsiteY40" fmla="*/ 95250 h 342980"/>
                  <a:gd name="connsiteX41" fmla="*/ 21272 w 342995"/>
                  <a:gd name="connsiteY41" fmla="*/ 114172 h 342980"/>
                  <a:gd name="connsiteX42" fmla="*/ 19050 w 342995"/>
                  <a:gd name="connsiteY42" fmla="*/ 114300 h 342980"/>
                  <a:gd name="connsiteX43" fmla="*/ 0 w 342995"/>
                  <a:gd name="connsiteY43" fmla="*/ 95250 h 342980"/>
                  <a:gd name="connsiteX44" fmla="*/ 0 w 342995"/>
                  <a:gd name="connsiteY44" fmla="*/ 19050 h 342980"/>
                  <a:gd name="connsiteX45" fmla="*/ 19050 w 342995"/>
                  <a:gd name="connsiteY45" fmla="*/ 0 h 342980"/>
                  <a:gd name="connsiteX46" fmla="*/ 95250 w 342995"/>
                  <a:gd name="connsiteY46" fmla="*/ 0 h 342980"/>
                  <a:gd name="connsiteX47" fmla="*/ 323945 w 342995"/>
                  <a:gd name="connsiteY47" fmla="*/ 0 h 342980"/>
                  <a:gd name="connsiteX48" fmla="*/ 342995 w 342995"/>
                  <a:gd name="connsiteY48" fmla="*/ 19050 h 342980"/>
                  <a:gd name="connsiteX49" fmla="*/ 342995 w 342995"/>
                  <a:gd name="connsiteY49" fmla="*/ 95250 h 342980"/>
                  <a:gd name="connsiteX50" fmla="*/ 323945 w 342995"/>
                  <a:gd name="connsiteY50" fmla="*/ 114300 h 342980"/>
                  <a:gd name="connsiteX51" fmla="*/ 304895 w 342995"/>
                  <a:gd name="connsiteY51" fmla="*/ 95250 h 342980"/>
                  <a:gd name="connsiteX52" fmla="*/ 304895 w 342995"/>
                  <a:gd name="connsiteY52" fmla="*/ 64999 h 342980"/>
                  <a:gd name="connsiteX53" fmla="*/ 254074 w 342995"/>
                  <a:gd name="connsiteY53" fmla="*/ 115861 h 342980"/>
                  <a:gd name="connsiteX54" fmla="*/ 228930 w 342995"/>
                  <a:gd name="connsiteY54" fmla="*/ 117451 h 342980"/>
                  <a:gd name="connsiteX55" fmla="*/ 227133 w 342995"/>
                  <a:gd name="connsiteY55" fmla="*/ 115867 h 342980"/>
                  <a:gd name="connsiteX56" fmla="*/ 227129 w 342995"/>
                  <a:gd name="connsiteY56" fmla="*/ 88926 h 342980"/>
                  <a:gd name="connsiteX57" fmla="*/ 277920 w 342995"/>
                  <a:gd name="connsiteY57" fmla="*/ 38100 h 342980"/>
                  <a:gd name="connsiteX58" fmla="*/ 247745 w 342995"/>
                  <a:gd name="connsiteY58" fmla="*/ 38100 h 342980"/>
                  <a:gd name="connsiteX59" fmla="*/ 228823 w 342995"/>
                  <a:gd name="connsiteY59" fmla="*/ 21272 h 342980"/>
                  <a:gd name="connsiteX60" fmla="*/ 228695 w 342995"/>
                  <a:gd name="connsiteY60" fmla="*/ 19050 h 342980"/>
                  <a:gd name="connsiteX61" fmla="*/ 247745 w 342995"/>
                  <a:gd name="connsiteY61" fmla="*/ 0 h 342980"/>
                  <a:gd name="connsiteX62" fmla="*/ 323945 w 342995"/>
                  <a:gd name="connsiteY62" fmla="*/ 0 h 342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42995" h="342980">
                    <a:moveTo>
                      <a:pt x="88939" y="227131"/>
                    </a:moveTo>
                    <a:cubicBezTo>
                      <a:pt x="96379" y="219692"/>
                      <a:pt x="108441" y="219692"/>
                      <a:pt x="115880" y="227131"/>
                    </a:cubicBezTo>
                    <a:cubicBezTo>
                      <a:pt x="123320" y="234570"/>
                      <a:pt x="123320" y="246633"/>
                      <a:pt x="115880" y="254072"/>
                    </a:cubicBezTo>
                    <a:lnTo>
                      <a:pt x="65056" y="304880"/>
                    </a:lnTo>
                    <a:lnTo>
                      <a:pt x="95250" y="304880"/>
                    </a:lnTo>
                    <a:cubicBezTo>
                      <a:pt x="105020" y="304880"/>
                      <a:pt x="113071" y="312235"/>
                      <a:pt x="114172" y="321709"/>
                    </a:cubicBezTo>
                    <a:lnTo>
                      <a:pt x="114300" y="323930"/>
                    </a:lnTo>
                    <a:cubicBezTo>
                      <a:pt x="114300" y="334451"/>
                      <a:pt x="105771" y="342980"/>
                      <a:pt x="95250" y="342980"/>
                    </a:cubicBezTo>
                    <a:lnTo>
                      <a:pt x="19050" y="342980"/>
                    </a:lnTo>
                    <a:cubicBezTo>
                      <a:pt x="8529" y="342980"/>
                      <a:pt x="0" y="334451"/>
                      <a:pt x="0" y="323930"/>
                    </a:cubicBezTo>
                    <a:lnTo>
                      <a:pt x="0" y="247730"/>
                    </a:lnTo>
                    <a:cubicBezTo>
                      <a:pt x="0" y="237209"/>
                      <a:pt x="8529" y="228680"/>
                      <a:pt x="19050" y="228680"/>
                    </a:cubicBezTo>
                    <a:cubicBezTo>
                      <a:pt x="29571" y="228680"/>
                      <a:pt x="38100" y="237209"/>
                      <a:pt x="38100" y="247730"/>
                    </a:cubicBezTo>
                    <a:lnTo>
                      <a:pt x="38100" y="277962"/>
                    </a:lnTo>
                    <a:lnTo>
                      <a:pt x="88939" y="227131"/>
                    </a:lnTo>
                    <a:close/>
                    <a:moveTo>
                      <a:pt x="247745" y="342980"/>
                    </a:moveTo>
                    <a:cubicBezTo>
                      <a:pt x="237224" y="342980"/>
                      <a:pt x="228695" y="334451"/>
                      <a:pt x="228695" y="323930"/>
                    </a:cubicBezTo>
                    <a:cubicBezTo>
                      <a:pt x="228695" y="313409"/>
                      <a:pt x="237224" y="304880"/>
                      <a:pt x="247745" y="304880"/>
                    </a:cubicBezTo>
                    <a:lnTo>
                      <a:pt x="277901" y="304880"/>
                    </a:lnTo>
                    <a:lnTo>
                      <a:pt x="227126" y="254066"/>
                    </a:lnTo>
                    <a:cubicBezTo>
                      <a:pt x="220262" y="247197"/>
                      <a:pt x="219738" y="236391"/>
                      <a:pt x="225550" y="228920"/>
                    </a:cubicBezTo>
                    <a:lnTo>
                      <a:pt x="227137" y="227126"/>
                    </a:lnTo>
                    <a:cubicBezTo>
                      <a:pt x="234578" y="219688"/>
                      <a:pt x="246640" y="219694"/>
                      <a:pt x="254077" y="227137"/>
                    </a:cubicBezTo>
                    <a:lnTo>
                      <a:pt x="304895" y="278000"/>
                    </a:lnTo>
                    <a:lnTo>
                      <a:pt x="304895" y="247730"/>
                    </a:lnTo>
                    <a:cubicBezTo>
                      <a:pt x="304895" y="237961"/>
                      <a:pt x="312250" y="229909"/>
                      <a:pt x="321724" y="228808"/>
                    </a:cubicBezTo>
                    <a:lnTo>
                      <a:pt x="323945" y="228680"/>
                    </a:lnTo>
                    <a:cubicBezTo>
                      <a:pt x="334467" y="228680"/>
                      <a:pt x="342995" y="237209"/>
                      <a:pt x="342995" y="247730"/>
                    </a:cubicBezTo>
                    <a:lnTo>
                      <a:pt x="342995" y="323930"/>
                    </a:lnTo>
                    <a:cubicBezTo>
                      <a:pt x="342995" y="334451"/>
                      <a:pt x="334467" y="342980"/>
                      <a:pt x="323945" y="342980"/>
                    </a:cubicBezTo>
                    <a:lnTo>
                      <a:pt x="247745" y="342980"/>
                    </a:lnTo>
                    <a:close/>
                    <a:moveTo>
                      <a:pt x="95250" y="0"/>
                    </a:moveTo>
                    <a:cubicBezTo>
                      <a:pt x="105771" y="0"/>
                      <a:pt x="114300" y="8529"/>
                      <a:pt x="114300" y="19050"/>
                    </a:cubicBezTo>
                    <a:cubicBezTo>
                      <a:pt x="114300" y="29571"/>
                      <a:pt x="105771" y="38100"/>
                      <a:pt x="95250" y="38100"/>
                    </a:cubicBezTo>
                    <a:lnTo>
                      <a:pt x="65094" y="38100"/>
                    </a:lnTo>
                    <a:lnTo>
                      <a:pt x="115870" y="88929"/>
                    </a:lnTo>
                    <a:cubicBezTo>
                      <a:pt x="122734" y="95799"/>
                      <a:pt x="123258" y="106605"/>
                      <a:pt x="117444" y="114075"/>
                    </a:cubicBezTo>
                    <a:lnTo>
                      <a:pt x="115859" y="115870"/>
                    </a:lnTo>
                    <a:cubicBezTo>
                      <a:pt x="108416" y="123306"/>
                      <a:pt x="96355" y="123301"/>
                      <a:pt x="88918" y="115859"/>
                    </a:cubicBezTo>
                    <a:lnTo>
                      <a:pt x="38100" y="64999"/>
                    </a:lnTo>
                    <a:lnTo>
                      <a:pt x="38100" y="95250"/>
                    </a:lnTo>
                    <a:cubicBezTo>
                      <a:pt x="38100" y="105020"/>
                      <a:pt x="30746" y="113071"/>
                      <a:pt x="21272" y="114172"/>
                    </a:cubicBezTo>
                    <a:lnTo>
                      <a:pt x="19050" y="114300"/>
                    </a:lnTo>
                    <a:cubicBezTo>
                      <a:pt x="8529" y="114300"/>
                      <a:pt x="0" y="105771"/>
                      <a:pt x="0" y="95250"/>
                    </a:cubicBezTo>
                    <a:lnTo>
                      <a:pt x="0" y="19050"/>
                    </a:lnTo>
                    <a:cubicBezTo>
                      <a:pt x="0" y="8529"/>
                      <a:pt x="8529" y="0"/>
                      <a:pt x="19050" y="0"/>
                    </a:cubicBezTo>
                    <a:lnTo>
                      <a:pt x="95250" y="0"/>
                    </a:lnTo>
                    <a:close/>
                    <a:moveTo>
                      <a:pt x="323945" y="0"/>
                    </a:moveTo>
                    <a:cubicBezTo>
                      <a:pt x="334467" y="0"/>
                      <a:pt x="342995" y="8529"/>
                      <a:pt x="342995" y="19050"/>
                    </a:cubicBezTo>
                    <a:lnTo>
                      <a:pt x="342995" y="95250"/>
                    </a:lnTo>
                    <a:cubicBezTo>
                      <a:pt x="342995" y="105771"/>
                      <a:pt x="334467" y="114300"/>
                      <a:pt x="323945" y="114300"/>
                    </a:cubicBezTo>
                    <a:cubicBezTo>
                      <a:pt x="313424" y="114300"/>
                      <a:pt x="304895" y="105771"/>
                      <a:pt x="304895" y="95250"/>
                    </a:cubicBezTo>
                    <a:lnTo>
                      <a:pt x="304895" y="64999"/>
                    </a:lnTo>
                    <a:lnTo>
                      <a:pt x="254074" y="115861"/>
                    </a:lnTo>
                    <a:cubicBezTo>
                      <a:pt x="247208" y="122730"/>
                      <a:pt x="236403" y="123261"/>
                      <a:pt x="228930" y="117451"/>
                    </a:cubicBezTo>
                    <a:lnTo>
                      <a:pt x="227133" y="115867"/>
                    </a:lnTo>
                    <a:cubicBezTo>
                      <a:pt x="219692" y="108429"/>
                      <a:pt x="219690" y="96367"/>
                      <a:pt x="227129" y="88926"/>
                    </a:cubicBezTo>
                    <a:lnTo>
                      <a:pt x="277920" y="38100"/>
                    </a:lnTo>
                    <a:lnTo>
                      <a:pt x="247745" y="38100"/>
                    </a:lnTo>
                    <a:cubicBezTo>
                      <a:pt x="237976" y="38100"/>
                      <a:pt x="229924" y="30746"/>
                      <a:pt x="228823" y="21272"/>
                    </a:cubicBezTo>
                    <a:lnTo>
                      <a:pt x="228695" y="19050"/>
                    </a:lnTo>
                    <a:cubicBezTo>
                      <a:pt x="228695" y="8529"/>
                      <a:pt x="237224" y="0"/>
                      <a:pt x="247745" y="0"/>
                    </a:cubicBezTo>
                    <a:lnTo>
                      <a:pt x="323945" y="0"/>
                    </a:ln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9" name="Graphic 118">
                <a:extLst>
                  <a:ext uri="{FF2B5EF4-FFF2-40B4-BE49-F238E27FC236}">
                    <a16:creationId xmlns:a16="http://schemas.microsoft.com/office/drawing/2014/main" id="{F7F1EB81-D7F7-B08B-62C4-5C18716193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60717" y="3301038"/>
                <a:ext cx="535208" cy="548640"/>
              </a:xfrm>
              <a:custGeom>
                <a:avLst/>
                <a:gdLst>
                  <a:gd name="connsiteX0" fmla="*/ 161925 w 381000"/>
                  <a:gd name="connsiteY0" fmla="*/ 352481 h 390562"/>
                  <a:gd name="connsiteX1" fmla="*/ 161921 w 381000"/>
                  <a:gd name="connsiteY1" fmla="*/ 315701 h 390562"/>
                  <a:gd name="connsiteX2" fmla="*/ 158191 w 381000"/>
                  <a:gd name="connsiteY2" fmla="*/ 311840 h 390562"/>
                  <a:gd name="connsiteX3" fmla="*/ 158191 w 381000"/>
                  <a:gd name="connsiteY3" fmla="*/ 187952 h 390562"/>
                  <a:gd name="connsiteX4" fmla="*/ 161910 w 381000"/>
                  <a:gd name="connsiteY4" fmla="*/ 184323 h 390562"/>
                  <a:gd name="connsiteX5" fmla="*/ 161906 w 381000"/>
                  <a:gd name="connsiteY5" fmla="*/ 133369 h 390562"/>
                  <a:gd name="connsiteX6" fmla="*/ 0 w 381000"/>
                  <a:gd name="connsiteY6" fmla="*/ 133369 h 390562"/>
                  <a:gd name="connsiteX7" fmla="*/ 0 w 381000"/>
                  <a:gd name="connsiteY7" fmla="*/ 290584 h 390562"/>
                  <a:gd name="connsiteX8" fmla="*/ 98 w 381000"/>
                  <a:gd name="connsiteY8" fmla="*/ 294097 h 390562"/>
                  <a:gd name="connsiteX9" fmla="*/ 61914 w 381000"/>
                  <a:gd name="connsiteY9" fmla="*/ 352495 h 390562"/>
                  <a:gd name="connsiteX10" fmla="*/ 161925 w 381000"/>
                  <a:gd name="connsiteY10" fmla="*/ 352481 h 390562"/>
                  <a:gd name="connsiteX11" fmla="*/ 352452 w 381000"/>
                  <a:gd name="connsiteY11" fmla="*/ 61911 h 390562"/>
                  <a:gd name="connsiteX12" fmla="*/ 352433 w 381000"/>
                  <a:gd name="connsiteY12" fmla="*/ 171064 h 390562"/>
                  <a:gd name="connsiteX13" fmla="*/ 266700 w 381000"/>
                  <a:gd name="connsiteY13" fmla="*/ 176892 h 390562"/>
                  <a:gd name="connsiteX14" fmla="*/ 190485 w 381000"/>
                  <a:gd name="connsiteY14" fmla="*/ 166944 h 390562"/>
                  <a:gd name="connsiteX15" fmla="*/ 190500 w 381000"/>
                  <a:gd name="connsiteY15" fmla="*/ 0 h 390562"/>
                  <a:gd name="connsiteX16" fmla="*/ 290539 w 381000"/>
                  <a:gd name="connsiteY16" fmla="*/ 0 h 390562"/>
                  <a:gd name="connsiteX17" fmla="*/ 352355 w 381000"/>
                  <a:gd name="connsiteY17" fmla="*/ 58398 h 390562"/>
                  <a:gd name="connsiteX18" fmla="*/ 352452 w 381000"/>
                  <a:gd name="connsiteY18" fmla="*/ 61911 h 390562"/>
                  <a:gd name="connsiteX19" fmla="*/ 161919 w 381000"/>
                  <a:gd name="connsiteY19" fmla="*/ 285429 h 390562"/>
                  <a:gd name="connsiteX20" fmla="*/ 161914 w 381000"/>
                  <a:gd name="connsiteY20" fmla="*/ 214374 h 390562"/>
                  <a:gd name="connsiteX21" fmla="*/ 171892 w 381000"/>
                  <a:gd name="connsiteY21" fmla="*/ 201188 h 390562"/>
                  <a:gd name="connsiteX22" fmla="*/ 190483 w 381000"/>
                  <a:gd name="connsiteY22" fmla="*/ 187611 h 390562"/>
                  <a:gd name="connsiteX23" fmla="*/ 261976 w 381000"/>
                  <a:gd name="connsiteY23" fmla="*/ 197340 h 390562"/>
                  <a:gd name="connsiteX24" fmla="*/ 266008 w 381000"/>
                  <a:gd name="connsiteY24" fmla="*/ 201188 h 390562"/>
                  <a:gd name="connsiteX25" fmla="*/ 266700 w 381000"/>
                  <a:gd name="connsiteY25" fmla="*/ 201902 h 390562"/>
                  <a:gd name="connsiteX26" fmla="*/ 267392 w 381000"/>
                  <a:gd name="connsiteY26" fmla="*/ 201188 h 390562"/>
                  <a:gd name="connsiteX27" fmla="*/ 271424 w 381000"/>
                  <a:gd name="connsiteY27" fmla="*/ 197340 h 390562"/>
                  <a:gd name="connsiteX28" fmla="*/ 352429 w 381000"/>
                  <a:gd name="connsiteY28" fmla="*/ 193317 h 390562"/>
                  <a:gd name="connsiteX29" fmla="*/ 361508 w 381000"/>
                  <a:gd name="connsiteY29" fmla="*/ 201188 h 390562"/>
                  <a:gd name="connsiteX30" fmla="*/ 361508 w 381000"/>
                  <a:gd name="connsiteY30" fmla="*/ 298604 h 390562"/>
                  <a:gd name="connsiteX31" fmla="*/ 276882 w 381000"/>
                  <a:gd name="connsiteY31" fmla="*/ 386198 h 390562"/>
                  <a:gd name="connsiteX32" fmla="*/ 266700 w 381000"/>
                  <a:gd name="connsiteY32" fmla="*/ 390562 h 390562"/>
                  <a:gd name="connsiteX33" fmla="*/ 256518 w 381000"/>
                  <a:gd name="connsiteY33" fmla="*/ 386198 h 390562"/>
                  <a:gd name="connsiteX34" fmla="*/ 171892 w 381000"/>
                  <a:gd name="connsiteY34" fmla="*/ 298604 h 390562"/>
                  <a:gd name="connsiteX35" fmla="*/ 161919 w 381000"/>
                  <a:gd name="connsiteY35" fmla="*/ 285429 h 390562"/>
                  <a:gd name="connsiteX36" fmla="*/ 161906 w 381000"/>
                  <a:gd name="connsiteY36" fmla="*/ 104794 h 390562"/>
                  <a:gd name="connsiteX37" fmla="*/ 161925 w 381000"/>
                  <a:gd name="connsiteY37" fmla="*/ 0 h 390562"/>
                  <a:gd name="connsiteX38" fmla="*/ 61925 w 381000"/>
                  <a:gd name="connsiteY38" fmla="*/ 0 h 390562"/>
                  <a:gd name="connsiteX39" fmla="*/ 11 w 381000"/>
                  <a:gd name="connsiteY39" fmla="*/ 61911 h 390562"/>
                  <a:gd name="connsiteX40" fmla="*/ 0 w 381000"/>
                  <a:gd name="connsiteY40" fmla="*/ 104794 h 390562"/>
                  <a:gd name="connsiteX41" fmla="*/ 161906 w 381000"/>
                  <a:gd name="connsiteY41" fmla="*/ 104794 h 39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381000" h="390562">
                    <a:moveTo>
                      <a:pt x="161925" y="352481"/>
                    </a:moveTo>
                    <a:lnTo>
                      <a:pt x="161921" y="315701"/>
                    </a:lnTo>
                    <a:lnTo>
                      <a:pt x="158191" y="311840"/>
                    </a:lnTo>
                    <a:cubicBezTo>
                      <a:pt x="125069" y="277558"/>
                      <a:pt x="125069" y="222234"/>
                      <a:pt x="158191" y="187952"/>
                    </a:cubicBezTo>
                    <a:cubicBezTo>
                      <a:pt x="159405" y="186697"/>
                      <a:pt x="160645" y="185487"/>
                      <a:pt x="161910" y="184323"/>
                    </a:cubicBezTo>
                    <a:lnTo>
                      <a:pt x="161906" y="133369"/>
                    </a:lnTo>
                    <a:lnTo>
                      <a:pt x="0" y="133369"/>
                    </a:lnTo>
                    <a:lnTo>
                      <a:pt x="0" y="290584"/>
                    </a:lnTo>
                    <a:lnTo>
                      <a:pt x="98" y="294097"/>
                    </a:lnTo>
                    <a:cubicBezTo>
                      <a:pt x="1919" y="326657"/>
                      <a:pt x="28899" y="352495"/>
                      <a:pt x="61914" y="352495"/>
                    </a:cubicBezTo>
                    <a:lnTo>
                      <a:pt x="161925" y="352481"/>
                    </a:lnTo>
                    <a:close/>
                    <a:moveTo>
                      <a:pt x="352452" y="61911"/>
                    </a:moveTo>
                    <a:lnTo>
                      <a:pt x="352433" y="171064"/>
                    </a:lnTo>
                    <a:cubicBezTo>
                      <a:pt x="325218" y="157224"/>
                      <a:pt x="292320" y="159168"/>
                      <a:pt x="266700" y="176892"/>
                    </a:cubicBezTo>
                    <a:cubicBezTo>
                      <a:pt x="244002" y="161189"/>
                      <a:pt x="215595" y="157874"/>
                      <a:pt x="190485" y="166944"/>
                    </a:cubicBezTo>
                    <a:lnTo>
                      <a:pt x="190500" y="0"/>
                    </a:lnTo>
                    <a:lnTo>
                      <a:pt x="290539" y="0"/>
                    </a:lnTo>
                    <a:cubicBezTo>
                      <a:pt x="323553" y="0"/>
                      <a:pt x="350533" y="25838"/>
                      <a:pt x="352355" y="58398"/>
                    </a:cubicBezTo>
                    <a:lnTo>
                      <a:pt x="352452" y="61911"/>
                    </a:lnTo>
                    <a:close/>
                    <a:moveTo>
                      <a:pt x="161919" y="285429"/>
                    </a:moveTo>
                    <a:cubicBezTo>
                      <a:pt x="149228" y="263645"/>
                      <a:pt x="149226" y="236160"/>
                      <a:pt x="161914" y="214374"/>
                    </a:cubicBezTo>
                    <a:cubicBezTo>
                      <a:pt x="164649" y="209675"/>
                      <a:pt x="167975" y="205242"/>
                      <a:pt x="171892" y="201188"/>
                    </a:cubicBezTo>
                    <a:cubicBezTo>
                      <a:pt x="177455" y="195429"/>
                      <a:pt x="183758" y="190905"/>
                      <a:pt x="190483" y="187611"/>
                    </a:cubicBezTo>
                    <a:cubicBezTo>
                      <a:pt x="213602" y="176292"/>
                      <a:pt x="241722" y="179534"/>
                      <a:pt x="261976" y="197340"/>
                    </a:cubicBezTo>
                    <a:cubicBezTo>
                      <a:pt x="263359" y="198553"/>
                      <a:pt x="264704" y="199837"/>
                      <a:pt x="266008" y="201188"/>
                    </a:cubicBezTo>
                    <a:lnTo>
                      <a:pt x="266700" y="201902"/>
                    </a:lnTo>
                    <a:lnTo>
                      <a:pt x="267392" y="201188"/>
                    </a:lnTo>
                    <a:cubicBezTo>
                      <a:pt x="268696" y="199837"/>
                      <a:pt x="270041" y="198553"/>
                      <a:pt x="271424" y="197340"/>
                    </a:cubicBezTo>
                    <a:cubicBezTo>
                      <a:pt x="294557" y="177006"/>
                      <a:pt x="327944" y="175665"/>
                      <a:pt x="352429" y="193317"/>
                    </a:cubicBezTo>
                    <a:cubicBezTo>
                      <a:pt x="355622" y="195618"/>
                      <a:pt x="358662" y="198241"/>
                      <a:pt x="361508" y="201188"/>
                    </a:cubicBezTo>
                    <a:cubicBezTo>
                      <a:pt x="387498" y="228089"/>
                      <a:pt x="387498" y="271704"/>
                      <a:pt x="361508" y="298604"/>
                    </a:cubicBezTo>
                    <a:lnTo>
                      <a:pt x="276882" y="386198"/>
                    </a:lnTo>
                    <a:cubicBezTo>
                      <a:pt x="274070" y="389107"/>
                      <a:pt x="270386" y="390562"/>
                      <a:pt x="266700" y="390562"/>
                    </a:cubicBezTo>
                    <a:cubicBezTo>
                      <a:pt x="263014" y="390562"/>
                      <a:pt x="259330" y="389107"/>
                      <a:pt x="256518" y="386198"/>
                    </a:cubicBezTo>
                    <a:lnTo>
                      <a:pt x="171892" y="298604"/>
                    </a:lnTo>
                    <a:cubicBezTo>
                      <a:pt x="167979" y="294554"/>
                      <a:pt x="164655" y="290123"/>
                      <a:pt x="161919" y="285429"/>
                    </a:cubicBezTo>
                    <a:close/>
                    <a:moveTo>
                      <a:pt x="161906" y="104794"/>
                    </a:moveTo>
                    <a:lnTo>
                      <a:pt x="161925" y="0"/>
                    </a:lnTo>
                    <a:lnTo>
                      <a:pt x="61925" y="0"/>
                    </a:lnTo>
                    <a:cubicBezTo>
                      <a:pt x="27733" y="0"/>
                      <a:pt x="15" y="27720"/>
                      <a:pt x="11" y="61911"/>
                    </a:cubicBezTo>
                    <a:lnTo>
                      <a:pt x="0" y="104794"/>
                    </a:lnTo>
                    <a:lnTo>
                      <a:pt x="161906" y="104794"/>
                    </a:ln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1D1D13-ED0C-8FBB-25E8-927DDF558112}"/>
                  </a:ext>
                </a:extLst>
              </p:cNvPr>
              <p:cNvSpPr txBox="1"/>
              <p:nvPr/>
            </p:nvSpPr>
            <p:spPr>
              <a:xfrm>
                <a:off x="1848518" y="4123848"/>
                <a:ext cx="182423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 w="3175"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 SemiBold"/>
                    <a:ea typeface="Open Sans SemiBold"/>
                    <a:cs typeface="Open Sans SemiBold"/>
                  </a:rPr>
                  <a:t>Observability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61E97F-5FD9-2D9A-47D5-47356385B71A}"/>
                  </a:ext>
                </a:extLst>
              </p:cNvPr>
              <p:cNvSpPr txBox="1"/>
              <p:nvPr/>
            </p:nvSpPr>
            <p:spPr>
              <a:xfrm>
                <a:off x="4071080" y="4123848"/>
                <a:ext cx="182423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 w="3175"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 SemiBold"/>
                    <a:ea typeface="Open Sans SemiBold"/>
                    <a:cs typeface="Open Sans SemiBold"/>
                  </a:rPr>
                  <a:t>Resiliency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D50A11F-1C7D-D71B-20A1-A5E446C42AF8}"/>
                  </a:ext>
                </a:extLst>
              </p:cNvPr>
              <p:cNvSpPr txBox="1"/>
              <p:nvPr/>
            </p:nvSpPr>
            <p:spPr>
              <a:xfrm>
                <a:off x="6293642" y="4123848"/>
                <a:ext cx="182423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 w="3175"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 SemiBold"/>
                    <a:ea typeface="Open Sans SemiBold"/>
                    <a:cs typeface="Open Sans SemiBold"/>
                  </a:rPr>
                  <a:t>Scalability 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88C837F-CAD1-FC92-5BD8-59BA737EA2B9}"/>
                  </a:ext>
                </a:extLst>
              </p:cNvPr>
              <p:cNvSpPr txBox="1"/>
              <p:nvPr/>
            </p:nvSpPr>
            <p:spPr>
              <a:xfrm>
                <a:off x="8422322" y="4123848"/>
                <a:ext cx="201199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 w="3175"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 SemiBold"/>
                    <a:ea typeface="Open Sans SemiBold"/>
                    <a:cs typeface="Open Sans SemiBold"/>
                  </a:rPr>
                  <a:t>Manageability</a:t>
                </a:r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3F71C0F-D5E8-504F-70BB-8E077C132D73}"/>
              </a:ext>
            </a:extLst>
          </p:cNvPr>
          <p:cNvSpPr txBox="1"/>
          <p:nvPr/>
        </p:nvSpPr>
        <p:spPr>
          <a:xfrm>
            <a:off x="586740" y="1989683"/>
            <a:ext cx="11018520" cy="72142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1436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Every App</a:t>
            </a:r>
            <a:r>
              <a:rPr kumimoji="0" lang="en-US" sz="2400" b="1" i="0" u="none" strike="noStrike" kern="0" cap="none" spc="0" normalizeH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Needs</a:t>
            </a:r>
            <a:endParaRPr kumimoji="0" lang="en-US" sz="2400" b="1" i="0" u="none" strike="noStrike" kern="0" cap="none" spc="0" normalizeH="0" baseline="0" noProof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06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E22B48A-15C1-4185-DED8-26E89AA0C2A0}"/>
              </a:ext>
            </a:extLst>
          </p:cNvPr>
          <p:cNvGrpSpPr/>
          <p:nvPr/>
        </p:nvGrpSpPr>
        <p:grpSpPr>
          <a:xfrm>
            <a:off x="609600" y="1877066"/>
            <a:ext cx="2603500" cy="1222920"/>
            <a:chOff x="609600" y="1877066"/>
            <a:chExt cx="2603500" cy="122292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531F1F12-166E-00CA-B8DC-9982ECF3817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37030" y="1877066"/>
              <a:ext cx="548640" cy="548695"/>
              <a:chOff x="2378210" y="2756054"/>
              <a:chExt cx="575831" cy="575889"/>
            </a:xfrm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849DE288-6754-0135-7BD4-BC8DAD37CCC9}"/>
                  </a:ext>
                </a:extLst>
              </p:cNvPr>
              <p:cNvSpPr/>
              <p:nvPr/>
            </p:nvSpPr>
            <p:spPr>
              <a:xfrm>
                <a:off x="2378210" y="2756054"/>
                <a:ext cx="575831" cy="575889"/>
              </a:xfrm>
              <a:custGeom>
                <a:avLst/>
                <a:gdLst>
                  <a:gd name="connsiteX0" fmla="*/ 42986 w 575831"/>
                  <a:gd name="connsiteY0" fmla="*/ 392948 h 575889"/>
                  <a:gd name="connsiteX1" fmla="*/ 18650 w 575831"/>
                  <a:gd name="connsiteY1" fmla="*/ 374498 h 575889"/>
                  <a:gd name="connsiteX2" fmla="*/ 202 w 575831"/>
                  <a:gd name="connsiteY2" fmla="*/ 392948 h 575889"/>
                  <a:gd name="connsiteX3" fmla="*/ 0 w 575831"/>
                  <a:gd name="connsiteY3" fmla="*/ 395884 h 575889"/>
                  <a:gd name="connsiteX4" fmla="*/ 0 w 575831"/>
                  <a:gd name="connsiteY4" fmla="*/ 496712 h 575889"/>
                  <a:gd name="connsiteX5" fmla="*/ 144 w 575831"/>
                  <a:gd name="connsiteY5" fmla="*/ 501751 h 575889"/>
                  <a:gd name="connsiteX6" fmla="*/ 74369 w 575831"/>
                  <a:gd name="connsiteY6" fmla="*/ 575745 h 575889"/>
                  <a:gd name="connsiteX7" fmla="*/ 79177 w 575831"/>
                  <a:gd name="connsiteY7" fmla="*/ 575889 h 575889"/>
                  <a:gd name="connsiteX8" fmla="*/ 179947 w 575831"/>
                  <a:gd name="connsiteY8" fmla="*/ 575889 h 575889"/>
                  <a:gd name="connsiteX9" fmla="*/ 182884 w 575831"/>
                  <a:gd name="connsiteY9" fmla="*/ 575717 h 575889"/>
                  <a:gd name="connsiteX10" fmla="*/ 201454 w 575831"/>
                  <a:gd name="connsiteY10" fmla="*/ 551474 h 575889"/>
                  <a:gd name="connsiteX11" fmla="*/ 182884 w 575831"/>
                  <a:gd name="connsiteY11" fmla="*/ 532903 h 575889"/>
                  <a:gd name="connsiteX12" fmla="*/ 179947 w 575831"/>
                  <a:gd name="connsiteY12" fmla="*/ 532702 h 575889"/>
                  <a:gd name="connsiteX13" fmla="*/ 79177 w 575831"/>
                  <a:gd name="connsiteY13" fmla="*/ 532702 h 575889"/>
                  <a:gd name="connsiteX14" fmla="*/ 75492 w 575831"/>
                  <a:gd name="connsiteY14" fmla="*/ 532529 h 575889"/>
                  <a:gd name="connsiteX15" fmla="*/ 43389 w 575831"/>
                  <a:gd name="connsiteY15" fmla="*/ 500398 h 575889"/>
                  <a:gd name="connsiteX16" fmla="*/ 43187 w 575831"/>
                  <a:gd name="connsiteY16" fmla="*/ 496712 h 575889"/>
                  <a:gd name="connsiteX17" fmla="*/ 43187 w 575831"/>
                  <a:gd name="connsiteY17" fmla="*/ 395884 h 575889"/>
                  <a:gd name="connsiteX18" fmla="*/ 42986 w 575831"/>
                  <a:gd name="connsiteY18" fmla="*/ 392948 h 575889"/>
                  <a:gd name="connsiteX19" fmla="*/ 575630 w 575831"/>
                  <a:gd name="connsiteY19" fmla="*/ 392948 h 575889"/>
                  <a:gd name="connsiteX20" fmla="*/ 551296 w 575831"/>
                  <a:gd name="connsiteY20" fmla="*/ 374498 h 575889"/>
                  <a:gd name="connsiteX21" fmla="*/ 532644 w 575831"/>
                  <a:gd name="connsiteY21" fmla="*/ 395884 h 575889"/>
                  <a:gd name="connsiteX22" fmla="*/ 532644 w 575831"/>
                  <a:gd name="connsiteY22" fmla="*/ 496712 h 575889"/>
                  <a:gd name="connsiteX23" fmla="*/ 532472 w 575831"/>
                  <a:gd name="connsiteY23" fmla="*/ 500398 h 575889"/>
                  <a:gd name="connsiteX24" fmla="*/ 496655 w 575831"/>
                  <a:gd name="connsiteY24" fmla="*/ 532702 h 575889"/>
                  <a:gd name="connsiteX25" fmla="*/ 395884 w 575831"/>
                  <a:gd name="connsiteY25" fmla="*/ 532702 h 575889"/>
                  <a:gd name="connsiteX26" fmla="*/ 392948 w 575831"/>
                  <a:gd name="connsiteY26" fmla="*/ 532903 h 575889"/>
                  <a:gd name="connsiteX27" fmla="*/ 374498 w 575831"/>
                  <a:gd name="connsiteY27" fmla="*/ 557238 h 575889"/>
                  <a:gd name="connsiteX28" fmla="*/ 395884 w 575831"/>
                  <a:gd name="connsiteY28" fmla="*/ 575889 h 575889"/>
                  <a:gd name="connsiteX29" fmla="*/ 496655 w 575831"/>
                  <a:gd name="connsiteY29" fmla="*/ 575889 h 575889"/>
                  <a:gd name="connsiteX30" fmla="*/ 501492 w 575831"/>
                  <a:gd name="connsiteY30" fmla="*/ 575745 h 575889"/>
                  <a:gd name="connsiteX31" fmla="*/ 575832 w 575831"/>
                  <a:gd name="connsiteY31" fmla="*/ 496712 h 575889"/>
                  <a:gd name="connsiteX32" fmla="*/ 575832 w 575831"/>
                  <a:gd name="connsiteY32" fmla="*/ 395884 h 575889"/>
                  <a:gd name="connsiteX33" fmla="*/ 575630 w 575831"/>
                  <a:gd name="connsiteY33" fmla="*/ 392948 h 575889"/>
                  <a:gd name="connsiteX34" fmla="*/ 201541 w 575831"/>
                  <a:gd name="connsiteY34" fmla="*/ 21594 h 575889"/>
                  <a:gd name="connsiteX35" fmla="*/ 179947 w 575831"/>
                  <a:gd name="connsiteY35" fmla="*/ 0 h 575889"/>
                  <a:gd name="connsiteX36" fmla="*/ 79177 w 575831"/>
                  <a:gd name="connsiteY36" fmla="*/ 0 h 575889"/>
                  <a:gd name="connsiteX37" fmla="*/ 74369 w 575831"/>
                  <a:gd name="connsiteY37" fmla="*/ 144 h 575889"/>
                  <a:gd name="connsiteX38" fmla="*/ 0 w 575831"/>
                  <a:gd name="connsiteY38" fmla="*/ 79177 h 575889"/>
                  <a:gd name="connsiteX39" fmla="*/ 0 w 575831"/>
                  <a:gd name="connsiteY39" fmla="*/ 180005 h 575889"/>
                  <a:gd name="connsiteX40" fmla="*/ 202 w 575831"/>
                  <a:gd name="connsiteY40" fmla="*/ 182942 h 575889"/>
                  <a:gd name="connsiteX41" fmla="*/ 24537 w 575831"/>
                  <a:gd name="connsiteY41" fmla="*/ 201391 h 575889"/>
                  <a:gd name="connsiteX42" fmla="*/ 43187 w 575831"/>
                  <a:gd name="connsiteY42" fmla="*/ 180005 h 575889"/>
                  <a:gd name="connsiteX43" fmla="*/ 43187 w 575831"/>
                  <a:gd name="connsiteY43" fmla="*/ 79177 h 575889"/>
                  <a:gd name="connsiteX44" fmla="*/ 43389 w 575831"/>
                  <a:gd name="connsiteY44" fmla="*/ 75492 h 575889"/>
                  <a:gd name="connsiteX45" fmla="*/ 79177 w 575831"/>
                  <a:gd name="connsiteY45" fmla="*/ 43187 h 575889"/>
                  <a:gd name="connsiteX46" fmla="*/ 179947 w 575831"/>
                  <a:gd name="connsiteY46" fmla="*/ 43187 h 575889"/>
                  <a:gd name="connsiteX47" fmla="*/ 182884 w 575831"/>
                  <a:gd name="connsiteY47" fmla="*/ 42986 h 575889"/>
                  <a:gd name="connsiteX48" fmla="*/ 201541 w 575831"/>
                  <a:gd name="connsiteY48" fmla="*/ 21594 h 575889"/>
                  <a:gd name="connsiteX49" fmla="*/ 501492 w 575831"/>
                  <a:gd name="connsiteY49" fmla="*/ 144 h 575889"/>
                  <a:gd name="connsiteX50" fmla="*/ 496655 w 575831"/>
                  <a:gd name="connsiteY50" fmla="*/ 0 h 575889"/>
                  <a:gd name="connsiteX51" fmla="*/ 395884 w 575831"/>
                  <a:gd name="connsiteY51" fmla="*/ 0 h 575889"/>
                  <a:gd name="connsiteX52" fmla="*/ 392948 w 575831"/>
                  <a:gd name="connsiteY52" fmla="*/ 202 h 575889"/>
                  <a:gd name="connsiteX53" fmla="*/ 374498 w 575831"/>
                  <a:gd name="connsiteY53" fmla="*/ 24537 h 575889"/>
                  <a:gd name="connsiteX54" fmla="*/ 392948 w 575831"/>
                  <a:gd name="connsiteY54" fmla="*/ 42986 h 575889"/>
                  <a:gd name="connsiteX55" fmla="*/ 395884 w 575831"/>
                  <a:gd name="connsiteY55" fmla="*/ 43187 h 575889"/>
                  <a:gd name="connsiteX56" fmla="*/ 496655 w 575831"/>
                  <a:gd name="connsiteY56" fmla="*/ 43187 h 575889"/>
                  <a:gd name="connsiteX57" fmla="*/ 500340 w 575831"/>
                  <a:gd name="connsiteY57" fmla="*/ 43360 h 575889"/>
                  <a:gd name="connsiteX58" fmla="*/ 532472 w 575831"/>
                  <a:gd name="connsiteY58" fmla="*/ 75492 h 575889"/>
                  <a:gd name="connsiteX59" fmla="*/ 532644 w 575831"/>
                  <a:gd name="connsiteY59" fmla="*/ 79177 h 575889"/>
                  <a:gd name="connsiteX60" fmla="*/ 532644 w 575831"/>
                  <a:gd name="connsiteY60" fmla="*/ 180005 h 575889"/>
                  <a:gd name="connsiteX61" fmla="*/ 532846 w 575831"/>
                  <a:gd name="connsiteY61" fmla="*/ 182942 h 575889"/>
                  <a:gd name="connsiteX62" fmla="*/ 557180 w 575831"/>
                  <a:gd name="connsiteY62" fmla="*/ 201391 h 575889"/>
                  <a:gd name="connsiteX63" fmla="*/ 575630 w 575831"/>
                  <a:gd name="connsiteY63" fmla="*/ 182942 h 575889"/>
                  <a:gd name="connsiteX64" fmla="*/ 575832 w 575831"/>
                  <a:gd name="connsiteY64" fmla="*/ 180005 h 575889"/>
                  <a:gd name="connsiteX65" fmla="*/ 575832 w 575831"/>
                  <a:gd name="connsiteY65" fmla="*/ 79177 h 575889"/>
                  <a:gd name="connsiteX66" fmla="*/ 575688 w 575831"/>
                  <a:gd name="connsiteY66" fmla="*/ 74167 h 575889"/>
                  <a:gd name="connsiteX67" fmla="*/ 501492 w 575831"/>
                  <a:gd name="connsiteY67" fmla="*/ 144 h 575889"/>
                  <a:gd name="connsiteX68" fmla="*/ 187232 w 575831"/>
                  <a:gd name="connsiteY68" fmla="*/ 331103 h 575889"/>
                  <a:gd name="connsiteX69" fmla="*/ 288002 w 575831"/>
                  <a:gd name="connsiteY69" fmla="*/ 230333 h 575889"/>
                  <a:gd name="connsiteX70" fmla="*/ 388773 w 575831"/>
                  <a:gd name="connsiteY70" fmla="*/ 331103 h 575889"/>
                  <a:gd name="connsiteX71" fmla="*/ 288002 w 575831"/>
                  <a:gd name="connsiteY71" fmla="*/ 431874 h 575889"/>
                  <a:gd name="connsiteX72" fmla="*/ 187232 w 575831"/>
                  <a:gd name="connsiteY72" fmla="*/ 331103 h 575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75831" h="575889">
                    <a:moveTo>
                      <a:pt x="42986" y="392948"/>
                    </a:moveTo>
                    <a:cubicBezTo>
                      <a:pt x="41360" y="381134"/>
                      <a:pt x="30465" y="372874"/>
                      <a:pt x="18650" y="374498"/>
                    </a:cubicBezTo>
                    <a:cubicBezTo>
                      <a:pt x="9061" y="375819"/>
                      <a:pt x="1521" y="383357"/>
                      <a:pt x="202" y="392948"/>
                    </a:cubicBezTo>
                    <a:lnTo>
                      <a:pt x="0" y="395884"/>
                    </a:lnTo>
                    <a:lnTo>
                      <a:pt x="0" y="496712"/>
                    </a:lnTo>
                    <a:lnTo>
                      <a:pt x="144" y="501751"/>
                    </a:lnTo>
                    <a:cubicBezTo>
                      <a:pt x="2685" y="541604"/>
                      <a:pt x="34507" y="573330"/>
                      <a:pt x="74369" y="575745"/>
                    </a:cubicBezTo>
                    <a:lnTo>
                      <a:pt x="79177" y="575889"/>
                    </a:lnTo>
                    <a:lnTo>
                      <a:pt x="179947" y="575889"/>
                    </a:lnTo>
                    <a:lnTo>
                      <a:pt x="182884" y="575717"/>
                    </a:lnTo>
                    <a:cubicBezTo>
                      <a:pt x="194707" y="574150"/>
                      <a:pt x="203021" y="563296"/>
                      <a:pt x="201454" y="551474"/>
                    </a:cubicBezTo>
                    <a:cubicBezTo>
                      <a:pt x="200172" y="541797"/>
                      <a:pt x="192559" y="534185"/>
                      <a:pt x="182884" y="532903"/>
                    </a:cubicBezTo>
                    <a:lnTo>
                      <a:pt x="179947" y="532702"/>
                    </a:lnTo>
                    <a:lnTo>
                      <a:pt x="79177" y="532702"/>
                    </a:lnTo>
                    <a:lnTo>
                      <a:pt x="75492" y="532529"/>
                    </a:lnTo>
                    <a:cubicBezTo>
                      <a:pt x="58530" y="530776"/>
                      <a:pt x="45126" y="517362"/>
                      <a:pt x="43389" y="500398"/>
                    </a:cubicBezTo>
                    <a:lnTo>
                      <a:pt x="43187" y="496712"/>
                    </a:lnTo>
                    <a:lnTo>
                      <a:pt x="43187" y="395884"/>
                    </a:lnTo>
                    <a:lnTo>
                      <a:pt x="42986" y="392948"/>
                    </a:lnTo>
                    <a:close/>
                    <a:moveTo>
                      <a:pt x="575630" y="392948"/>
                    </a:moveTo>
                    <a:cubicBezTo>
                      <a:pt x="574003" y="381134"/>
                      <a:pt x="563109" y="372874"/>
                      <a:pt x="551296" y="374498"/>
                    </a:cubicBezTo>
                    <a:cubicBezTo>
                      <a:pt x="540608" y="375969"/>
                      <a:pt x="532647" y="385099"/>
                      <a:pt x="532644" y="395884"/>
                    </a:cubicBezTo>
                    <a:lnTo>
                      <a:pt x="532644" y="496712"/>
                    </a:lnTo>
                    <a:lnTo>
                      <a:pt x="532472" y="500398"/>
                    </a:lnTo>
                    <a:cubicBezTo>
                      <a:pt x="530583" y="518755"/>
                      <a:pt x="515110" y="532711"/>
                      <a:pt x="496655" y="532702"/>
                    </a:cubicBezTo>
                    <a:lnTo>
                      <a:pt x="395884" y="532702"/>
                    </a:lnTo>
                    <a:lnTo>
                      <a:pt x="392948" y="532903"/>
                    </a:lnTo>
                    <a:cubicBezTo>
                      <a:pt x="381134" y="534530"/>
                      <a:pt x="372874" y="545425"/>
                      <a:pt x="374498" y="557238"/>
                    </a:cubicBezTo>
                    <a:cubicBezTo>
                      <a:pt x="375969" y="567926"/>
                      <a:pt x="385099" y="575886"/>
                      <a:pt x="395884" y="575889"/>
                    </a:cubicBezTo>
                    <a:lnTo>
                      <a:pt x="496655" y="575889"/>
                    </a:lnTo>
                    <a:lnTo>
                      <a:pt x="501492" y="575745"/>
                    </a:lnTo>
                    <a:cubicBezTo>
                      <a:pt x="543266" y="573189"/>
                      <a:pt x="575835" y="538564"/>
                      <a:pt x="575832" y="496712"/>
                    </a:cubicBezTo>
                    <a:lnTo>
                      <a:pt x="575832" y="395884"/>
                    </a:lnTo>
                    <a:lnTo>
                      <a:pt x="575630" y="392948"/>
                    </a:lnTo>
                    <a:close/>
                    <a:moveTo>
                      <a:pt x="201541" y="21594"/>
                    </a:moveTo>
                    <a:cubicBezTo>
                      <a:pt x="201541" y="9668"/>
                      <a:pt x="191873" y="0"/>
                      <a:pt x="179947" y="0"/>
                    </a:cubicBezTo>
                    <a:lnTo>
                      <a:pt x="79177" y="0"/>
                    </a:lnTo>
                    <a:lnTo>
                      <a:pt x="74369" y="144"/>
                    </a:lnTo>
                    <a:cubicBezTo>
                      <a:pt x="32584" y="2686"/>
                      <a:pt x="-1" y="37315"/>
                      <a:pt x="0" y="79177"/>
                    </a:cubicBezTo>
                    <a:lnTo>
                      <a:pt x="0" y="180005"/>
                    </a:lnTo>
                    <a:lnTo>
                      <a:pt x="202" y="182942"/>
                    </a:lnTo>
                    <a:cubicBezTo>
                      <a:pt x="1827" y="194756"/>
                      <a:pt x="12722" y="203016"/>
                      <a:pt x="24537" y="201391"/>
                    </a:cubicBezTo>
                    <a:cubicBezTo>
                      <a:pt x="35222" y="199920"/>
                      <a:pt x="43184" y="190791"/>
                      <a:pt x="43187" y="180005"/>
                    </a:cubicBezTo>
                    <a:lnTo>
                      <a:pt x="43187" y="79177"/>
                    </a:lnTo>
                    <a:lnTo>
                      <a:pt x="43389" y="75492"/>
                    </a:lnTo>
                    <a:cubicBezTo>
                      <a:pt x="45278" y="57144"/>
                      <a:pt x="60732" y="43194"/>
                      <a:pt x="79177" y="43187"/>
                    </a:cubicBezTo>
                    <a:lnTo>
                      <a:pt x="179947" y="43187"/>
                    </a:lnTo>
                    <a:lnTo>
                      <a:pt x="182884" y="42986"/>
                    </a:lnTo>
                    <a:cubicBezTo>
                      <a:pt x="193574" y="41518"/>
                      <a:pt x="201541" y="32384"/>
                      <a:pt x="201541" y="21594"/>
                    </a:cubicBezTo>
                    <a:close/>
                    <a:moveTo>
                      <a:pt x="501492" y="144"/>
                    </a:moveTo>
                    <a:lnTo>
                      <a:pt x="496655" y="0"/>
                    </a:lnTo>
                    <a:lnTo>
                      <a:pt x="395884" y="0"/>
                    </a:lnTo>
                    <a:lnTo>
                      <a:pt x="392948" y="202"/>
                    </a:lnTo>
                    <a:cubicBezTo>
                      <a:pt x="381134" y="1827"/>
                      <a:pt x="372874" y="12722"/>
                      <a:pt x="374498" y="24537"/>
                    </a:cubicBezTo>
                    <a:cubicBezTo>
                      <a:pt x="375819" y="34127"/>
                      <a:pt x="383357" y="41666"/>
                      <a:pt x="392948" y="42986"/>
                    </a:cubicBezTo>
                    <a:lnTo>
                      <a:pt x="395884" y="43187"/>
                    </a:lnTo>
                    <a:lnTo>
                      <a:pt x="496655" y="43187"/>
                    </a:lnTo>
                    <a:lnTo>
                      <a:pt x="500340" y="43360"/>
                    </a:lnTo>
                    <a:cubicBezTo>
                      <a:pt x="517313" y="45100"/>
                      <a:pt x="530733" y="58519"/>
                      <a:pt x="532472" y="75492"/>
                    </a:cubicBezTo>
                    <a:lnTo>
                      <a:pt x="532644" y="79177"/>
                    </a:lnTo>
                    <a:lnTo>
                      <a:pt x="532644" y="180005"/>
                    </a:lnTo>
                    <a:lnTo>
                      <a:pt x="532846" y="182942"/>
                    </a:lnTo>
                    <a:cubicBezTo>
                      <a:pt x="534473" y="194756"/>
                      <a:pt x="545367" y="203016"/>
                      <a:pt x="557180" y="201391"/>
                    </a:cubicBezTo>
                    <a:cubicBezTo>
                      <a:pt x="566771" y="200071"/>
                      <a:pt x="574312" y="192531"/>
                      <a:pt x="575630" y="182942"/>
                    </a:cubicBezTo>
                    <a:lnTo>
                      <a:pt x="575832" y="180005"/>
                    </a:lnTo>
                    <a:lnTo>
                      <a:pt x="575832" y="79177"/>
                    </a:lnTo>
                    <a:lnTo>
                      <a:pt x="575688" y="74167"/>
                    </a:lnTo>
                    <a:cubicBezTo>
                      <a:pt x="573163" y="34312"/>
                      <a:pt x="541354" y="2576"/>
                      <a:pt x="501492" y="144"/>
                    </a:cubicBezTo>
                    <a:close/>
                    <a:moveTo>
                      <a:pt x="187232" y="331103"/>
                    </a:moveTo>
                    <a:cubicBezTo>
                      <a:pt x="187232" y="275449"/>
                      <a:pt x="232348" y="230333"/>
                      <a:pt x="288002" y="230333"/>
                    </a:cubicBezTo>
                    <a:cubicBezTo>
                      <a:pt x="343656" y="230333"/>
                      <a:pt x="388773" y="275449"/>
                      <a:pt x="388773" y="331103"/>
                    </a:cubicBezTo>
                    <a:cubicBezTo>
                      <a:pt x="388773" y="386757"/>
                      <a:pt x="343656" y="431874"/>
                      <a:pt x="288002" y="431874"/>
                    </a:cubicBezTo>
                    <a:cubicBezTo>
                      <a:pt x="232348" y="431874"/>
                      <a:pt x="187232" y="386757"/>
                      <a:pt x="187232" y="33110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tint val="66000"/>
                      <a:satMod val="160000"/>
                    </a:schemeClr>
                  </a:gs>
                  <a:gs pos="50000">
                    <a:schemeClr val="accent2">
                      <a:tint val="44500"/>
                      <a:satMod val="160000"/>
                    </a:schemeClr>
                  </a:gs>
                  <a:gs pos="100000">
                    <a:schemeClr val="accent2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 kern="0" dirty="0">
                  <a:ln w="3175">
                    <a:noFill/>
                  </a:ln>
                  <a:solidFill>
                    <a:schemeClr val="bg1"/>
                  </a:solidFill>
                  <a:latin typeface="Calibri" panose="020F0502020204030204"/>
                  <a:cs typeface="Segoe UI" pitchFamily="34" charset="0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064D8AAB-94DC-B608-5633-E524728949FC}"/>
                  </a:ext>
                </a:extLst>
              </p:cNvPr>
              <p:cNvSpPr/>
              <p:nvPr/>
            </p:nvSpPr>
            <p:spPr>
              <a:xfrm>
                <a:off x="2458340" y="2892814"/>
                <a:ext cx="416603" cy="158356"/>
              </a:xfrm>
              <a:custGeom>
                <a:avLst/>
                <a:gdLst>
                  <a:gd name="connsiteX0" fmla="*/ 41169 w 416603"/>
                  <a:gd name="connsiteY0" fmla="*/ 143756 h 158356"/>
                  <a:gd name="connsiteX1" fmla="*/ 40939 w 416603"/>
                  <a:gd name="connsiteY1" fmla="*/ 144361 h 158356"/>
                  <a:gd name="connsiteX2" fmla="*/ 40939 w 416603"/>
                  <a:gd name="connsiteY2" fmla="*/ 144419 h 158356"/>
                  <a:gd name="connsiteX3" fmla="*/ 13155 w 416603"/>
                  <a:gd name="connsiteY3" fmla="*/ 156972 h 158356"/>
                  <a:gd name="connsiteX4" fmla="*/ 602 w 416603"/>
                  <a:gd name="connsiteY4" fmla="*/ 128929 h 158356"/>
                  <a:gd name="connsiteX5" fmla="*/ 774 w 416603"/>
                  <a:gd name="connsiteY5" fmla="*/ 128497 h 158356"/>
                  <a:gd name="connsiteX6" fmla="*/ 3279 w 416603"/>
                  <a:gd name="connsiteY6" fmla="*/ 122739 h 158356"/>
                  <a:gd name="connsiteX7" fmla="*/ 11053 w 416603"/>
                  <a:gd name="connsiteY7" fmla="*/ 107882 h 158356"/>
                  <a:gd name="connsiteX8" fmla="*/ 45027 w 416603"/>
                  <a:gd name="connsiteY8" fmla="*/ 63917 h 158356"/>
                  <a:gd name="connsiteX9" fmla="*/ 207872 w 416603"/>
                  <a:gd name="connsiteY9" fmla="*/ 0 h 158356"/>
                  <a:gd name="connsiteX10" fmla="*/ 370689 w 416603"/>
                  <a:gd name="connsiteY10" fmla="*/ 63917 h 158356"/>
                  <a:gd name="connsiteX11" fmla="*/ 404663 w 416603"/>
                  <a:gd name="connsiteY11" fmla="*/ 107882 h 158356"/>
                  <a:gd name="connsiteX12" fmla="*/ 414970 w 416603"/>
                  <a:gd name="connsiteY12" fmla="*/ 128497 h 158356"/>
                  <a:gd name="connsiteX13" fmla="*/ 415143 w 416603"/>
                  <a:gd name="connsiteY13" fmla="*/ 128929 h 158356"/>
                  <a:gd name="connsiteX14" fmla="*/ 415200 w 416603"/>
                  <a:gd name="connsiteY14" fmla="*/ 129073 h 158356"/>
                  <a:gd name="connsiteX15" fmla="*/ 415200 w 416603"/>
                  <a:gd name="connsiteY15" fmla="*/ 129130 h 158356"/>
                  <a:gd name="connsiteX16" fmla="*/ 415229 w 416603"/>
                  <a:gd name="connsiteY16" fmla="*/ 129188 h 158356"/>
                  <a:gd name="connsiteX17" fmla="*/ 402590 w 416603"/>
                  <a:gd name="connsiteY17" fmla="*/ 156972 h 158356"/>
                  <a:gd name="connsiteX18" fmla="*/ 374806 w 416603"/>
                  <a:gd name="connsiteY18" fmla="*/ 144361 h 158356"/>
                  <a:gd name="connsiteX19" fmla="*/ 374575 w 416603"/>
                  <a:gd name="connsiteY19" fmla="*/ 143785 h 158356"/>
                  <a:gd name="connsiteX20" fmla="*/ 373309 w 416603"/>
                  <a:gd name="connsiteY20" fmla="*/ 140906 h 158356"/>
                  <a:gd name="connsiteX21" fmla="*/ 367378 w 416603"/>
                  <a:gd name="connsiteY21" fmla="*/ 129649 h 158356"/>
                  <a:gd name="connsiteX22" fmla="*/ 340169 w 416603"/>
                  <a:gd name="connsiteY22" fmla="*/ 94436 h 158356"/>
                  <a:gd name="connsiteX23" fmla="*/ 207872 w 416603"/>
                  <a:gd name="connsiteY23" fmla="*/ 43187 h 158356"/>
                  <a:gd name="connsiteX24" fmla="*/ 75575 w 416603"/>
                  <a:gd name="connsiteY24" fmla="*/ 94436 h 158356"/>
                  <a:gd name="connsiteX25" fmla="*/ 48367 w 416603"/>
                  <a:gd name="connsiteY25" fmla="*/ 129649 h 158356"/>
                  <a:gd name="connsiteX26" fmla="*/ 41169 w 416603"/>
                  <a:gd name="connsiteY26" fmla="*/ 143756 h 158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16603" h="158356">
                    <a:moveTo>
                      <a:pt x="41169" y="143756"/>
                    </a:moveTo>
                    <a:lnTo>
                      <a:pt x="40939" y="144361"/>
                    </a:lnTo>
                    <a:lnTo>
                      <a:pt x="40939" y="144419"/>
                    </a:lnTo>
                    <a:cubicBezTo>
                      <a:pt x="36717" y="155544"/>
                      <a:pt x="24293" y="161155"/>
                      <a:pt x="13155" y="156972"/>
                    </a:cubicBezTo>
                    <a:cubicBezTo>
                      <a:pt x="-4063" y="150522"/>
                      <a:pt x="544" y="129073"/>
                      <a:pt x="602" y="128929"/>
                    </a:cubicBezTo>
                    <a:lnTo>
                      <a:pt x="774" y="128497"/>
                    </a:lnTo>
                    <a:cubicBezTo>
                      <a:pt x="1525" y="126542"/>
                      <a:pt x="2361" y="124621"/>
                      <a:pt x="3279" y="122739"/>
                    </a:cubicBezTo>
                    <a:cubicBezTo>
                      <a:pt x="5007" y="119024"/>
                      <a:pt x="7540" y="113928"/>
                      <a:pt x="11053" y="107882"/>
                    </a:cubicBezTo>
                    <a:cubicBezTo>
                      <a:pt x="20456" y="91838"/>
                      <a:pt x="31874" y="77064"/>
                      <a:pt x="45027" y="63917"/>
                    </a:cubicBezTo>
                    <a:cubicBezTo>
                      <a:pt x="77331" y="31671"/>
                      <a:pt x="129415" y="0"/>
                      <a:pt x="207872" y="0"/>
                    </a:cubicBezTo>
                    <a:cubicBezTo>
                      <a:pt x="286358" y="0"/>
                      <a:pt x="338442" y="31671"/>
                      <a:pt x="370689" y="63917"/>
                    </a:cubicBezTo>
                    <a:cubicBezTo>
                      <a:pt x="383841" y="77064"/>
                      <a:pt x="395259" y="91838"/>
                      <a:pt x="404663" y="107882"/>
                    </a:cubicBezTo>
                    <a:cubicBezTo>
                      <a:pt x="408532" y="114527"/>
                      <a:pt x="411976" y="121414"/>
                      <a:pt x="414970" y="128497"/>
                    </a:cubicBezTo>
                    <a:lnTo>
                      <a:pt x="415143" y="128929"/>
                    </a:lnTo>
                    <a:lnTo>
                      <a:pt x="415200" y="129073"/>
                    </a:lnTo>
                    <a:lnTo>
                      <a:pt x="415200" y="129130"/>
                    </a:lnTo>
                    <a:lnTo>
                      <a:pt x="415229" y="129188"/>
                    </a:lnTo>
                    <a:cubicBezTo>
                      <a:pt x="419404" y="140350"/>
                      <a:pt x="413749" y="152785"/>
                      <a:pt x="402590" y="156972"/>
                    </a:cubicBezTo>
                    <a:cubicBezTo>
                      <a:pt x="391441" y="161017"/>
                      <a:pt x="379101" y="155417"/>
                      <a:pt x="374806" y="144361"/>
                    </a:cubicBezTo>
                    <a:lnTo>
                      <a:pt x="374575" y="143785"/>
                    </a:lnTo>
                    <a:cubicBezTo>
                      <a:pt x="374575" y="143785"/>
                      <a:pt x="373913" y="142202"/>
                      <a:pt x="373309" y="140906"/>
                    </a:cubicBezTo>
                    <a:cubicBezTo>
                      <a:pt x="371506" y="137065"/>
                      <a:pt x="369528" y="133308"/>
                      <a:pt x="367378" y="129649"/>
                    </a:cubicBezTo>
                    <a:cubicBezTo>
                      <a:pt x="359846" y="116802"/>
                      <a:pt x="350701" y="104968"/>
                      <a:pt x="340169" y="94436"/>
                    </a:cubicBezTo>
                    <a:cubicBezTo>
                      <a:pt x="314833" y="69100"/>
                      <a:pt x="273373" y="43187"/>
                      <a:pt x="207872" y="43187"/>
                    </a:cubicBezTo>
                    <a:cubicBezTo>
                      <a:pt x="142400" y="43187"/>
                      <a:pt x="100911" y="69100"/>
                      <a:pt x="75575" y="94436"/>
                    </a:cubicBezTo>
                    <a:cubicBezTo>
                      <a:pt x="65043" y="104965"/>
                      <a:pt x="55899" y="116799"/>
                      <a:pt x="48367" y="129649"/>
                    </a:cubicBezTo>
                    <a:cubicBezTo>
                      <a:pt x="45699" y="134209"/>
                      <a:pt x="43296" y="138919"/>
                      <a:pt x="41169" y="14375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tint val="66000"/>
                      <a:satMod val="160000"/>
                    </a:schemeClr>
                  </a:gs>
                  <a:gs pos="50000">
                    <a:schemeClr val="accent2">
                      <a:tint val="44500"/>
                      <a:satMod val="160000"/>
                    </a:schemeClr>
                  </a:gs>
                  <a:gs pos="100000">
                    <a:schemeClr val="accent2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 kern="0" dirty="0">
                  <a:ln w="3175">
                    <a:noFill/>
                  </a:ln>
                  <a:solidFill>
                    <a:schemeClr val="bg1"/>
                  </a:solidFill>
                  <a:latin typeface="Calibri" panose="020F0502020204030204"/>
                  <a:cs typeface="Segoe UI" pitchFamily="34" charset="0"/>
                </a:endParaRP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9BE91F5-FE02-0236-85CB-6114B0404E05}"/>
                </a:ext>
              </a:extLst>
            </p:cNvPr>
            <p:cNvSpPr txBox="1"/>
            <p:nvPr/>
          </p:nvSpPr>
          <p:spPr>
            <a:xfrm>
              <a:off x="609600" y="2699876"/>
              <a:ext cx="26035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 dirty="0">
                  <a:ln w="3175">
                    <a:noFill/>
                  </a:ln>
                  <a:solidFill>
                    <a:schemeClr val="bg1"/>
                  </a:solidFill>
                  <a:latin typeface="Open Sans SemiBold"/>
                  <a:ea typeface="Open Sans SemiBold"/>
                  <a:cs typeface="Open Sans SemiBold"/>
                </a:rPr>
                <a:t>Observability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F110257-6F04-494D-EF87-AD1C7DB098A4}"/>
              </a:ext>
            </a:extLst>
          </p:cNvPr>
          <p:cNvGrpSpPr/>
          <p:nvPr/>
        </p:nvGrpSpPr>
        <p:grpSpPr>
          <a:xfrm>
            <a:off x="3399367" y="1877066"/>
            <a:ext cx="2603500" cy="1222920"/>
            <a:chOff x="3399367" y="1877066"/>
            <a:chExt cx="2603500" cy="1222920"/>
          </a:xfrm>
        </p:grpSpPr>
        <p:sp>
          <p:nvSpPr>
            <p:cNvPr id="72" name="Graphic 239">
              <a:extLst>
                <a:ext uri="{FF2B5EF4-FFF2-40B4-BE49-F238E27FC236}">
                  <a16:creationId xmlns:a16="http://schemas.microsoft.com/office/drawing/2014/main" id="{3A5B3336-7D07-68A5-528B-9CD2C8DD69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26737" y="1877066"/>
              <a:ext cx="548760" cy="548640"/>
            </a:xfrm>
            <a:custGeom>
              <a:avLst/>
              <a:gdLst>
                <a:gd name="connsiteX0" fmla="*/ 61913 w 381083"/>
                <a:gd name="connsiteY0" fmla="*/ 0 h 381000"/>
                <a:gd name="connsiteX1" fmla="*/ 0 w 381083"/>
                <a:gd name="connsiteY1" fmla="*/ 61913 h 381000"/>
                <a:gd name="connsiteX2" fmla="*/ 0 w 381083"/>
                <a:gd name="connsiteY2" fmla="*/ 280988 h 381000"/>
                <a:gd name="connsiteX3" fmla="*/ 61913 w 381083"/>
                <a:gd name="connsiteY3" fmla="*/ 342900 h 381000"/>
                <a:gd name="connsiteX4" fmla="*/ 153429 w 381083"/>
                <a:gd name="connsiteY4" fmla="*/ 342900 h 381000"/>
                <a:gd name="connsiteX5" fmla="*/ 157542 w 381083"/>
                <a:gd name="connsiteY5" fmla="*/ 331106 h 381000"/>
                <a:gd name="connsiteX6" fmla="*/ 233658 w 381083"/>
                <a:gd name="connsiteY6" fmla="*/ 178752 h 381000"/>
                <a:gd name="connsiteX7" fmla="*/ 318905 w 381083"/>
                <a:gd name="connsiteY7" fmla="*/ 178752 h 381000"/>
                <a:gd name="connsiteX8" fmla="*/ 342900 w 381083"/>
                <a:gd name="connsiteY8" fmla="*/ 226781 h 381000"/>
                <a:gd name="connsiteX9" fmla="*/ 342900 w 381083"/>
                <a:gd name="connsiteY9" fmla="*/ 61913 h 381000"/>
                <a:gd name="connsiteX10" fmla="*/ 280988 w 381083"/>
                <a:gd name="connsiteY10" fmla="*/ 0 h 381000"/>
                <a:gd name="connsiteX11" fmla="*/ 61913 w 381083"/>
                <a:gd name="connsiteY11" fmla="*/ 0 h 381000"/>
                <a:gd name="connsiteX12" fmla="*/ 272034 w 381083"/>
                <a:gd name="connsiteY12" fmla="*/ 119646 h 381000"/>
                <a:gd name="connsiteX13" fmla="*/ 143376 w 381083"/>
                <a:gd name="connsiteY13" fmla="*/ 248157 h 381000"/>
                <a:gd name="connsiteX14" fmla="*/ 123176 w 381083"/>
                <a:gd name="connsiteY14" fmla="*/ 248149 h 381000"/>
                <a:gd name="connsiteX15" fmla="*/ 70869 w 381083"/>
                <a:gd name="connsiteY15" fmla="*/ 195840 h 381000"/>
                <a:gd name="connsiteX16" fmla="*/ 70869 w 381083"/>
                <a:gd name="connsiteY16" fmla="*/ 175633 h 381000"/>
                <a:gd name="connsiteX17" fmla="*/ 91075 w 381083"/>
                <a:gd name="connsiteY17" fmla="*/ 175635 h 381000"/>
                <a:gd name="connsiteX18" fmla="*/ 133285 w 381083"/>
                <a:gd name="connsiteY18" fmla="*/ 217848 h 381000"/>
                <a:gd name="connsiteX19" fmla="*/ 251841 w 381083"/>
                <a:gd name="connsiteY19" fmla="*/ 99429 h 381000"/>
                <a:gd name="connsiteX20" fmla="*/ 272045 w 381083"/>
                <a:gd name="connsiteY20" fmla="*/ 99441 h 381000"/>
                <a:gd name="connsiteX21" fmla="*/ 272034 w 381083"/>
                <a:gd name="connsiteY21" fmla="*/ 119646 h 381000"/>
                <a:gd name="connsiteX22" fmla="*/ 250727 w 381083"/>
                <a:gd name="connsiteY22" fmla="*/ 187263 h 381000"/>
                <a:gd name="connsiteX23" fmla="*/ 174586 w 381083"/>
                <a:gd name="connsiteY23" fmla="*/ 339631 h 381000"/>
                <a:gd name="connsiteX24" fmla="*/ 200168 w 381083"/>
                <a:gd name="connsiteY24" fmla="*/ 381000 h 381000"/>
                <a:gd name="connsiteX25" fmla="*/ 352450 w 381083"/>
                <a:gd name="connsiteY25" fmla="*/ 381000 h 381000"/>
                <a:gd name="connsiteX26" fmla="*/ 378032 w 381083"/>
                <a:gd name="connsiteY26" fmla="*/ 339631 h 381000"/>
                <a:gd name="connsiteX27" fmla="*/ 301891 w 381083"/>
                <a:gd name="connsiteY27" fmla="*/ 187263 h 381000"/>
                <a:gd name="connsiteX28" fmla="*/ 250727 w 381083"/>
                <a:gd name="connsiteY28" fmla="*/ 187263 h 381000"/>
                <a:gd name="connsiteX29" fmla="*/ 285841 w 381083"/>
                <a:gd name="connsiteY29" fmla="*/ 238041 h 381000"/>
                <a:gd name="connsiteX30" fmla="*/ 285841 w 381083"/>
                <a:gd name="connsiteY30" fmla="*/ 295225 h 381000"/>
                <a:gd name="connsiteX31" fmla="*/ 276309 w 381083"/>
                <a:gd name="connsiteY31" fmla="*/ 304754 h 381000"/>
                <a:gd name="connsiteX32" fmla="*/ 266776 w 381083"/>
                <a:gd name="connsiteY32" fmla="*/ 295225 h 381000"/>
                <a:gd name="connsiteX33" fmla="*/ 266776 w 381083"/>
                <a:gd name="connsiteY33" fmla="*/ 238041 h 381000"/>
                <a:gd name="connsiteX34" fmla="*/ 276309 w 381083"/>
                <a:gd name="connsiteY34" fmla="*/ 228512 h 381000"/>
                <a:gd name="connsiteX35" fmla="*/ 285841 w 381083"/>
                <a:gd name="connsiteY35" fmla="*/ 238041 h 381000"/>
                <a:gd name="connsiteX36" fmla="*/ 276309 w 381083"/>
                <a:gd name="connsiteY36" fmla="*/ 342877 h 381000"/>
                <a:gd name="connsiteX37" fmla="*/ 266776 w 381083"/>
                <a:gd name="connsiteY37" fmla="*/ 333346 h 381000"/>
                <a:gd name="connsiteX38" fmla="*/ 276309 w 381083"/>
                <a:gd name="connsiteY38" fmla="*/ 323816 h 381000"/>
                <a:gd name="connsiteX39" fmla="*/ 285841 w 381083"/>
                <a:gd name="connsiteY39" fmla="*/ 333346 h 381000"/>
                <a:gd name="connsiteX40" fmla="*/ 276309 w 381083"/>
                <a:gd name="connsiteY40" fmla="*/ 342877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81083" h="381000">
                  <a:moveTo>
                    <a:pt x="61913" y="0"/>
                  </a:moveTo>
                  <a:cubicBezTo>
                    <a:pt x="27719" y="0"/>
                    <a:pt x="0" y="27719"/>
                    <a:pt x="0" y="61913"/>
                  </a:cubicBezTo>
                  <a:lnTo>
                    <a:pt x="0" y="280988"/>
                  </a:lnTo>
                  <a:cubicBezTo>
                    <a:pt x="0" y="315180"/>
                    <a:pt x="27719" y="342900"/>
                    <a:pt x="61913" y="342900"/>
                  </a:cubicBezTo>
                  <a:lnTo>
                    <a:pt x="153429" y="342900"/>
                  </a:lnTo>
                  <a:cubicBezTo>
                    <a:pt x="154252" y="338938"/>
                    <a:pt x="155606" y="334981"/>
                    <a:pt x="157542" y="331106"/>
                  </a:cubicBezTo>
                  <a:lnTo>
                    <a:pt x="233658" y="178752"/>
                  </a:lnTo>
                  <a:cubicBezTo>
                    <a:pt x="251212" y="143616"/>
                    <a:pt x="301350" y="143616"/>
                    <a:pt x="318905" y="178752"/>
                  </a:cubicBezTo>
                  <a:lnTo>
                    <a:pt x="342900" y="226781"/>
                  </a:lnTo>
                  <a:lnTo>
                    <a:pt x="342900" y="61913"/>
                  </a:lnTo>
                  <a:cubicBezTo>
                    <a:pt x="342900" y="27719"/>
                    <a:pt x="315180" y="0"/>
                    <a:pt x="280988" y="0"/>
                  </a:cubicBezTo>
                  <a:lnTo>
                    <a:pt x="61913" y="0"/>
                  </a:lnTo>
                  <a:close/>
                  <a:moveTo>
                    <a:pt x="272034" y="119646"/>
                  </a:moveTo>
                  <a:lnTo>
                    <a:pt x="143376" y="248157"/>
                  </a:lnTo>
                  <a:cubicBezTo>
                    <a:pt x="137794" y="253731"/>
                    <a:pt x="128753" y="253727"/>
                    <a:pt x="123176" y="248149"/>
                  </a:cubicBezTo>
                  <a:lnTo>
                    <a:pt x="70869" y="195840"/>
                  </a:lnTo>
                  <a:cubicBezTo>
                    <a:pt x="65289" y="190260"/>
                    <a:pt x="65289" y="181213"/>
                    <a:pt x="70869" y="175633"/>
                  </a:cubicBezTo>
                  <a:cubicBezTo>
                    <a:pt x="76449" y="170056"/>
                    <a:pt x="85495" y="170056"/>
                    <a:pt x="91075" y="175635"/>
                  </a:cubicBezTo>
                  <a:lnTo>
                    <a:pt x="133285" y="217848"/>
                  </a:lnTo>
                  <a:lnTo>
                    <a:pt x="251841" y="99429"/>
                  </a:lnTo>
                  <a:cubicBezTo>
                    <a:pt x="257423" y="93852"/>
                    <a:pt x="266470" y="93858"/>
                    <a:pt x="272045" y="99441"/>
                  </a:cubicBezTo>
                  <a:cubicBezTo>
                    <a:pt x="277623" y="105023"/>
                    <a:pt x="277618" y="114070"/>
                    <a:pt x="272034" y="119646"/>
                  </a:cubicBezTo>
                  <a:close/>
                  <a:moveTo>
                    <a:pt x="250727" y="187263"/>
                  </a:moveTo>
                  <a:lnTo>
                    <a:pt x="174586" y="339631"/>
                  </a:lnTo>
                  <a:cubicBezTo>
                    <a:pt x="165085" y="358639"/>
                    <a:pt x="178914" y="381000"/>
                    <a:pt x="200168" y="381000"/>
                  </a:cubicBezTo>
                  <a:lnTo>
                    <a:pt x="352450" y="381000"/>
                  </a:lnTo>
                  <a:cubicBezTo>
                    <a:pt x="373704" y="381000"/>
                    <a:pt x="387530" y="358641"/>
                    <a:pt x="378032" y="339631"/>
                  </a:cubicBezTo>
                  <a:lnTo>
                    <a:pt x="301891" y="187263"/>
                  </a:lnTo>
                  <a:cubicBezTo>
                    <a:pt x="291356" y="166179"/>
                    <a:pt x="261263" y="166179"/>
                    <a:pt x="250727" y="187263"/>
                  </a:cubicBezTo>
                  <a:close/>
                  <a:moveTo>
                    <a:pt x="285841" y="238041"/>
                  </a:moveTo>
                  <a:lnTo>
                    <a:pt x="285841" y="295225"/>
                  </a:lnTo>
                  <a:cubicBezTo>
                    <a:pt x="285841" y="300489"/>
                    <a:pt x="281574" y="304754"/>
                    <a:pt x="276309" y="304754"/>
                  </a:cubicBezTo>
                  <a:cubicBezTo>
                    <a:pt x="271043" y="304754"/>
                    <a:pt x="266776" y="300489"/>
                    <a:pt x="266776" y="295225"/>
                  </a:cubicBezTo>
                  <a:lnTo>
                    <a:pt x="266776" y="238041"/>
                  </a:lnTo>
                  <a:cubicBezTo>
                    <a:pt x="266776" y="232778"/>
                    <a:pt x="271043" y="228512"/>
                    <a:pt x="276309" y="228512"/>
                  </a:cubicBezTo>
                  <a:cubicBezTo>
                    <a:pt x="281574" y="228512"/>
                    <a:pt x="285841" y="232778"/>
                    <a:pt x="285841" y="238041"/>
                  </a:cubicBezTo>
                  <a:close/>
                  <a:moveTo>
                    <a:pt x="276309" y="342877"/>
                  </a:moveTo>
                  <a:cubicBezTo>
                    <a:pt x="271043" y="342877"/>
                    <a:pt x="266776" y="338610"/>
                    <a:pt x="266776" y="333346"/>
                  </a:cubicBezTo>
                  <a:cubicBezTo>
                    <a:pt x="266776" y="328083"/>
                    <a:pt x="271043" y="323816"/>
                    <a:pt x="276309" y="323816"/>
                  </a:cubicBezTo>
                  <a:cubicBezTo>
                    <a:pt x="281574" y="323816"/>
                    <a:pt x="285841" y="328083"/>
                    <a:pt x="285841" y="333346"/>
                  </a:cubicBezTo>
                  <a:cubicBezTo>
                    <a:pt x="285841" y="338610"/>
                    <a:pt x="281574" y="342877"/>
                    <a:pt x="276309" y="34287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tint val="66000"/>
                    <a:satMod val="160000"/>
                  </a:schemeClr>
                </a:gs>
                <a:gs pos="50000">
                  <a:schemeClr val="accent2">
                    <a:tint val="44500"/>
                    <a:satMod val="160000"/>
                  </a:schemeClr>
                </a:gs>
                <a:gs pos="100000">
                  <a:schemeClr val="accent2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 dirty="0">
                <a:ln w="3175">
                  <a:noFill/>
                </a:ln>
                <a:solidFill>
                  <a:schemeClr val="bg1"/>
                </a:solidFill>
                <a:latin typeface="Calibri" panose="020F0502020204030204"/>
                <a:cs typeface="Segoe UI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309BCD7-3AC1-1F95-324F-0C91F21C7D33}"/>
                </a:ext>
              </a:extLst>
            </p:cNvPr>
            <p:cNvSpPr txBox="1"/>
            <p:nvPr/>
          </p:nvSpPr>
          <p:spPr>
            <a:xfrm>
              <a:off x="3399367" y="2699876"/>
              <a:ext cx="26035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 dirty="0">
                  <a:ln w="3175">
                    <a:noFill/>
                  </a:ln>
                  <a:solidFill>
                    <a:schemeClr val="bg1"/>
                  </a:solidFill>
                  <a:latin typeface="Open Sans SemiBold"/>
                  <a:ea typeface="Open Sans SemiBold"/>
                  <a:cs typeface="Open Sans SemiBold"/>
                </a:rPr>
                <a:t>Resiliency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FC35A17-3A25-1A5C-2534-04A86E2978D9}"/>
              </a:ext>
            </a:extLst>
          </p:cNvPr>
          <p:cNvGrpSpPr/>
          <p:nvPr/>
        </p:nvGrpSpPr>
        <p:grpSpPr>
          <a:xfrm>
            <a:off x="6189134" y="1877066"/>
            <a:ext cx="2603500" cy="1222920"/>
            <a:chOff x="6189134" y="1877066"/>
            <a:chExt cx="2603500" cy="1222920"/>
          </a:xfrm>
        </p:grpSpPr>
        <p:sp>
          <p:nvSpPr>
            <p:cNvPr id="73" name="Graphic 211">
              <a:extLst>
                <a:ext uri="{FF2B5EF4-FFF2-40B4-BE49-F238E27FC236}">
                  <a16:creationId xmlns:a16="http://schemas.microsoft.com/office/drawing/2014/main" id="{5B4CE4DA-C517-F579-CA13-7613F6A462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16552" y="1877066"/>
              <a:ext cx="548664" cy="548640"/>
            </a:xfrm>
            <a:custGeom>
              <a:avLst/>
              <a:gdLst>
                <a:gd name="connsiteX0" fmla="*/ 88939 w 342995"/>
                <a:gd name="connsiteY0" fmla="*/ 227131 h 342980"/>
                <a:gd name="connsiteX1" fmla="*/ 115880 w 342995"/>
                <a:gd name="connsiteY1" fmla="*/ 227131 h 342980"/>
                <a:gd name="connsiteX2" fmla="*/ 115880 w 342995"/>
                <a:gd name="connsiteY2" fmla="*/ 254072 h 342980"/>
                <a:gd name="connsiteX3" fmla="*/ 65056 w 342995"/>
                <a:gd name="connsiteY3" fmla="*/ 304880 h 342980"/>
                <a:gd name="connsiteX4" fmla="*/ 95250 w 342995"/>
                <a:gd name="connsiteY4" fmla="*/ 304880 h 342980"/>
                <a:gd name="connsiteX5" fmla="*/ 114172 w 342995"/>
                <a:gd name="connsiteY5" fmla="*/ 321709 h 342980"/>
                <a:gd name="connsiteX6" fmla="*/ 114300 w 342995"/>
                <a:gd name="connsiteY6" fmla="*/ 323930 h 342980"/>
                <a:gd name="connsiteX7" fmla="*/ 95250 w 342995"/>
                <a:gd name="connsiteY7" fmla="*/ 342980 h 342980"/>
                <a:gd name="connsiteX8" fmla="*/ 19050 w 342995"/>
                <a:gd name="connsiteY8" fmla="*/ 342980 h 342980"/>
                <a:gd name="connsiteX9" fmla="*/ 0 w 342995"/>
                <a:gd name="connsiteY9" fmla="*/ 323930 h 342980"/>
                <a:gd name="connsiteX10" fmla="*/ 0 w 342995"/>
                <a:gd name="connsiteY10" fmla="*/ 247730 h 342980"/>
                <a:gd name="connsiteX11" fmla="*/ 19050 w 342995"/>
                <a:gd name="connsiteY11" fmla="*/ 228680 h 342980"/>
                <a:gd name="connsiteX12" fmla="*/ 38100 w 342995"/>
                <a:gd name="connsiteY12" fmla="*/ 247730 h 342980"/>
                <a:gd name="connsiteX13" fmla="*/ 38100 w 342995"/>
                <a:gd name="connsiteY13" fmla="*/ 277962 h 342980"/>
                <a:gd name="connsiteX14" fmla="*/ 88939 w 342995"/>
                <a:gd name="connsiteY14" fmla="*/ 227131 h 342980"/>
                <a:gd name="connsiteX15" fmla="*/ 247745 w 342995"/>
                <a:gd name="connsiteY15" fmla="*/ 342980 h 342980"/>
                <a:gd name="connsiteX16" fmla="*/ 228695 w 342995"/>
                <a:gd name="connsiteY16" fmla="*/ 323930 h 342980"/>
                <a:gd name="connsiteX17" fmla="*/ 247745 w 342995"/>
                <a:gd name="connsiteY17" fmla="*/ 304880 h 342980"/>
                <a:gd name="connsiteX18" fmla="*/ 277901 w 342995"/>
                <a:gd name="connsiteY18" fmla="*/ 304880 h 342980"/>
                <a:gd name="connsiteX19" fmla="*/ 227126 w 342995"/>
                <a:gd name="connsiteY19" fmla="*/ 254066 h 342980"/>
                <a:gd name="connsiteX20" fmla="*/ 225550 w 342995"/>
                <a:gd name="connsiteY20" fmla="*/ 228920 h 342980"/>
                <a:gd name="connsiteX21" fmla="*/ 227137 w 342995"/>
                <a:gd name="connsiteY21" fmla="*/ 227126 h 342980"/>
                <a:gd name="connsiteX22" fmla="*/ 254077 w 342995"/>
                <a:gd name="connsiteY22" fmla="*/ 227137 h 342980"/>
                <a:gd name="connsiteX23" fmla="*/ 304895 w 342995"/>
                <a:gd name="connsiteY23" fmla="*/ 278000 h 342980"/>
                <a:gd name="connsiteX24" fmla="*/ 304895 w 342995"/>
                <a:gd name="connsiteY24" fmla="*/ 247730 h 342980"/>
                <a:gd name="connsiteX25" fmla="*/ 321724 w 342995"/>
                <a:gd name="connsiteY25" fmla="*/ 228808 h 342980"/>
                <a:gd name="connsiteX26" fmla="*/ 323945 w 342995"/>
                <a:gd name="connsiteY26" fmla="*/ 228680 h 342980"/>
                <a:gd name="connsiteX27" fmla="*/ 342995 w 342995"/>
                <a:gd name="connsiteY27" fmla="*/ 247730 h 342980"/>
                <a:gd name="connsiteX28" fmla="*/ 342995 w 342995"/>
                <a:gd name="connsiteY28" fmla="*/ 323930 h 342980"/>
                <a:gd name="connsiteX29" fmla="*/ 323945 w 342995"/>
                <a:gd name="connsiteY29" fmla="*/ 342980 h 342980"/>
                <a:gd name="connsiteX30" fmla="*/ 247745 w 342995"/>
                <a:gd name="connsiteY30" fmla="*/ 342980 h 342980"/>
                <a:gd name="connsiteX31" fmla="*/ 95250 w 342995"/>
                <a:gd name="connsiteY31" fmla="*/ 0 h 342980"/>
                <a:gd name="connsiteX32" fmla="*/ 114300 w 342995"/>
                <a:gd name="connsiteY32" fmla="*/ 19050 h 342980"/>
                <a:gd name="connsiteX33" fmla="*/ 95250 w 342995"/>
                <a:gd name="connsiteY33" fmla="*/ 38100 h 342980"/>
                <a:gd name="connsiteX34" fmla="*/ 65094 w 342995"/>
                <a:gd name="connsiteY34" fmla="*/ 38100 h 342980"/>
                <a:gd name="connsiteX35" fmla="*/ 115870 w 342995"/>
                <a:gd name="connsiteY35" fmla="*/ 88929 h 342980"/>
                <a:gd name="connsiteX36" fmla="*/ 117444 w 342995"/>
                <a:gd name="connsiteY36" fmla="*/ 114075 h 342980"/>
                <a:gd name="connsiteX37" fmla="*/ 115859 w 342995"/>
                <a:gd name="connsiteY37" fmla="*/ 115870 h 342980"/>
                <a:gd name="connsiteX38" fmla="*/ 88918 w 342995"/>
                <a:gd name="connsiteY38" fmla="*/ 115859 h 342980"/>
                <a:gd name="connsiteX39" fmla="*/ 38100 w 342995"/>
                <a:gd name="connsiteY39" fmla="*/ 64999 h 342980"/>
                <a:gd name="connsiteX40" fmla="*/ 38100 w 342995"/>
                <a:gd name="connsiteY40" fmla="*/ 95250 h 342980"/>
                <a:gd name="connsiteX41" fmla="*/ 21272 w 342995"/>
                <a:gd name="connsiteY41" fmla="*/ 114172 h 342980"/>
                <a:gd name="connsiteX42" fmla="*/ 19050 w 342995"/>
                <a:gd name="connsiteY42" fmla="*/ 114300 h 342980"/>
                <a:gd name="connsiteX43" fmla="*/ 0 w 342995"/>
                <a:gd name="connsiteY43" fmla="*/ 95250 h 342980"/>
                <a:gd name="connsiteX44" fmla="*/ 0 w 342995"/>
                <a:gd name="connsiteY44" fmla="*/ 19050 h 342980"/>
                <a:gd name="connsiteX45" fmla="*/ 19050 w 342995"/>
                <a:gd name="connsiteY45" fmla="*/ 0 h 342980"/>
                <a:gd name="connsiteX46" fmla="*/ 95250 w 342995"/>
                <a:gd name="connsiteY46" fmla="*/ 0 h 342980"/>
                <a:gd name="connsiteX47" fmla="*/ 323945 w 342995"/>
                <a:gd name="connsiteY47" fmla="*/ 0 h 342980"/>
                <a:gd name="connsiteX48" fmla="*/ 342995 w 342995"/>
                <a:gd name="connsiteY48" fmla="*/ 19050 h 342980"/>
                <a:gd name="connsiteX49" fmla="*/ 342995 w 342995"/>
                <a:gd name="connsiteY49" fmla="*/ 95250 h 342980"/>
                <a:gd name="connsiteX50" fmla="*/ 323945 w 342995"/>
                <a:gd name="connsiteY50" fmla="*/ 114300 h 342980"/>
                <a:gd name="connsiteX51" fmla="*/ 304895 w 342995"/>
                <a:gd name="connsiteY51" fmla="*/ 95250 h 342980"/>
                <a:gd name="connsiteX52" fmla="*/ 304895 w 342995"/>
                <a:gd name="connsiteY52" fmla="*/ 64999 h 342980"/>
                <a:gd name="connsiteX53" fmla="*/ 254074 w 342995"/>
                <a:gd name="connsiteY53" fmla="*/ 115861 h 342980"/>
                <a:gd name="connsiteX54" fmla="*/ 228930 w 342995"/>
                <a:gd name="connsiteY54" fmla="*/ 117451 h 342980"/>
                <a:gd name="connsiteX55" fmla="*/ 227133 w 342995"/>
                <a:gd name="connsiteY55" fmla="*/ 115867 h 342980"/>
                <a:gd name="connsiteX56" fmla="*/ 227129 w 342995"/>
                <a:gd name="connsiteY56" fmla="*/ 88926 h 342980"/>
                <a:gd name="connsiteX57" fmla="*/ 277920 w 342995"/>
                <a:gd name="connsiteY57" fmla="*/ 38100 h 342980"/>
                <a:gd name="connsiteX58" fmla="*/ 247745 w 342995"/>
                <a:gd name="connsiteY58" fmla="*/ 38100 h 342980"/>
                <a:gd name="connsiteX59" fmla="*/ 228823 w 342995"/>
                <a:gd name="connsiteY59" fmla="*/ 21272 h 342980"/>
                <a:gd name="connsiteX60" fmla="*/ 228695 w 342995"/>
                <a:gd name="connsiteY60" fmla="*/ 19050 h 342980"/>
                <a:gd name="connsiteX61" fmla="*/ 247745 w 342995"/>
                <a:gd name="connsiteY61" fmla="*/ 0 h 342980"/>
                <a:gd name="connsiteX62" fmla="*/ 323945 w 342995"/>
                <a:gd name="connsiteY62" fmla="*/ 0 h 342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42995" h="342980">
                  <a:moveTo>
                    <a:pt x="88939" y="227131"/>
                  </a:moveTo>
                  <a:cubicBezTo>
                    <a:pt x="96379" y="219692"/>
                    <a:pt x="108441" y="219692"/>
                    <a:pt x="115880" y="227131"/>
                  </a:cubicBezTo>
                  <a:cubicBezTo>
                    <a:pt x="123320" y="234570"/>
                    <a:pt x="123320" y="246633"/>
                    <a:pt x="115880" y="254072"/>
                  </a:cubicBezTo>
                  <a:lnTo>
                    <a:pt x="65056" y="304880"/>
                  </a:lnTo>
                  <a:lnTo>
                    <a:pt x="95250" y="304880"/>
                  </a:lnTo>
                  <a:cubicBezTo>
                    <a:pt x="105020" y="304880"/>
                    <a:pt x="113071" y="312235"/>
                    <a:pt x="114172" y="321709"/>
                  </a:cubicBezTo>
                  <a:lnTo>
                    <a:pt x="114300" y="323930"/>
                  </a:lnTo>
                  <a:cubicBezTo>
                    <a:pt x="114300" y="334451"/>
                    <a:pt x="105771" y="342980"/>
                    <a:pt x="95250" y="342980"/>
                  </a:cubicBezTo>
                  <a:lnTo>
                    <a:pt x="19050" y="342980"/>
                  </a:lnTo>
                  <a:cubicBezTo>
                    <a:pt x="8529" y="342980"/>
                    <a:pt x="0" y="334451"/>
                    <a:pt x="0" y="323930"/>
                  </a:cubicBezTo>
                  <a:lnTo>
                    <a:pt x="0" y="247730"/>
                  </a:lnTo>
                  <a:cubicBezTo>
                    <a:pt x="0" y="237209"/>
                    <a:pt x="8529" y="228680"/>
                    <a:pt x="19050" y="228680"/>
                  </a:cubicBezTo>
                  <a:cubicBezTo>
                    <a:pt x="29571" y="228680"/>
                    <a:pt x="38100" y="237209"/>
                    <a:pt x="38100" y="247730"/>
                  </a:cubicBezTo>
                  <a:lnTo>
                    <a:pt x="38100" y="277962"/>
                  </a:lnTo>
                  <a:lnTo>
                    <a:pt x="88939" y="227131"/>
                  </a:lnTo>
                  <a:close/>
                  <a:moveTo>
                    <a:pt x="247745" y="342980"/>
                  </a:moveTo>
                  <a:cubicBezTo>
                    <a:pt x="237224" y="342980"/>
                    <a:pt x="228695" y="334451"/>
                    <a:pt x="228695" y="323930"/>
                  </a:cubicBezTo>
                  <a:cubicBezTo>
                    <a:pt x="228695" y="313409"/>
                    <a:pt x="237224" y="304880"/>
                    <a:pt x="247745" y="304880"/>
                  </a:cubicBezTo>
                  <a:lnTo>
                    <a:pt x="277901" y="304880"/>
                  </a:lnTo>
                  <a:lnTo>
                    <a:pt x="227126" y="254066"/>
                  </a:lnTo>
                  <a:cubicBezTo>
                    <a:pt x="220262" y="247197"/>
                    <a:pt x="219738" y="236391"/>
                    <a:pt x="225550" y="228920"/>
                  </a:cubicBezTo>
                  <a:lnTo>
                    <a:pt x="227137" y="227126"/>
                  </a:lnTo>
                  <a:cubicBezTo>
                    <a:pt x="234578" y="219688"/>
                    <a:pt x="246640" y="219694"/>
                    <a:pt x="254077" y="227137"/>
                  </a:cubicBezTo>
                  <a:lnTo>
                    <a:pt x="304895" y="278000"/>
                  </a:lnTo>
                  <a:lnTo>
                    <a:pt x="304895" y="247730"/>
                  </a:lnTo>
                  <a:cubicBezTo>
                    <a:pt x="304895" y="237961"/>
                    <a:pt x="312250" y="229909"/>
                    <a:pt x="321724" y="228808"/>
                  </a:cubicBezTo>
                  <a:lnTo>
                    <a:pt x="323945" y="228680"/>
                  </a:lnTo>
                  <a:cubicBezTo>
                    <a:pt x="334467" y="228680"/>
                    <a:pt x="342995" y="237209"/>
                    <a:pt x="342995" y="247730"/>
                  </a:cubicBezTo>
                  <a:lnTo>
                    <a:pt x="342995" y="323930"/>
                  </a:lnTo>
                  <a:cubicBezTo>
                    <a:pt x="342995" y="334451"/>
                    <a:pt x="334467" y="342980"/>
                    <a:pt x="323945" y="342980"/>
                  </a:cubicBezTo>
                  <a:lnTo>
                    <a:pt x="247745" y="342980"/>
                  </a:lnTo>
                  <a:close/>
                  <a:moveTo>
                    <a:pt x="95250" y="0"/>
                  </a:moveTo>
                  <a:cubicBezTo>
                    <a:pt x="105771" y="0"/>
                    <a:pt x="114300" y="8529"/>
                    <a:pt x="114300" y="19050"/>
                  </a:cubicBezTo>
                  <a:cubicBezTo>
                    <a:pt x="114300" y="29571"/>
                    <a:pt x="105771" y="38100"/>
                    <a:pt x="95250" y="38100"/>
                  </a:cubicBezTo>
                  <a:lnTo>
                    <a:pt x="65094" y="38100"/>
                  </a:lnTo>
                  <a:lnTo>
                    <a:pt x="115870" y="88929"/>
                  </a:lnTo>
                  <a:cubicBezTo>
                    <a:pt x="122734" y="95799"/>
                    <a:pt x="123258" y="106605"/>
                    <a:pt x="117444" y="114075"/>
                  </a:cubicBezTo>
                  <a:lnTo>
                    <a:pt x="115859" y="115870"/>
                  </a:lnTo>
                  <a:cubicBezTo>
                    <a:pt x="108416" y="123306"/>
                    <a:pt x="96355" y="123301"/>
                    <a:pt x="88918" y="115859"/>
                  </a:cubicBezTo>
                  <a:lnTo>
                    <a:pt x="38100" y="64999"/>
                  </a:lnTo>
                  <a:lnTo>
                    <a:pt x="38100" y="95250"/>
                  </a:lnTo>
                  <a:cubicBezTo>
                    <a:pt x="38100" y="105020"/>
                    <a:pt x="30746" y="113071"/>
                    <a:pt x="21272" y="114172"/>
                  </a:cubicBezTo>
                  <a:lnTo>
                    <a:pt x="19050" y="114300"/>
                  </a:lnTo>
                  <a:cubicBezTo>
                    <a:pt x="8529" y="114300"/>
                    <a:pt x="0" y="105771"/>
                    <a:pt x="0" y="95250"/>
                  </a:cubicBezTo>
                  <a:lnTo>
                    <a:pt x="0" y="19050"/>
                  </a:lnTo>
                  <a:cubicBezTo>
                    <a:pt x="0" y="8529"/>
                    <a:pt x="8529" y="0"/>
                    <a:pt x="19050" y="0"/>
                  </a:cubicBezTo>
                  <a:lnTo>
                    <a:pt x="95250" y="0"/>
                  </a:lnTo>
                  <a:close/>
                  <a:moveTo>
                    <a:pt x="323945" y="0"/>
                  </a:moveTo>
                  <a:cubicBezTo>
                    <a:pt x="334467" y="0"/>
                    <a:pt x="342995" y="8529"/>
                    <a:pt x="342995" y="19050"/>
                  </a:cubicBezTo>
                  <a:lnTo>
                    <a:pt x="342995" y="95250"/>
                  </a:lnTo>
                  <a:cubicBezTo>
                    <a:pt x="342995" y="105771"/>
                    <a:pt x="334467" y="114300"/>
                    <a:pt x="323945" y="114300"/>
                  </a:cubicBezTo>
                  <a:cubicBezTo>
                    <a:pt x="313424" y="114300"/>
                    <a:pt x="304895" y="105771"/>
                    <a:pt x="304895" y="95250"/>
                  </a:cubicBezTo>
                  <a:lnTo>
                    <a:pt x="304895" y="64999"/>
                  </a:lnTo>
                  <a:lnTo>
                    <a:pt x="254074" y="115861"/>
                  </a:lnTo>
                  <a:cubicBezTo>
                    <a:pt x="247208" y="122730"/>
                    <a:pt x="236403" y="123261"/>
                    <a:pt x="228930" y="117451"/>
                  </a:cubicBezTo>
                  <a:lnTo>
                    <a:pt x="227133" y="115867"/>
                  </a:lnTo>
                  <a:cubicBezTo>
                    <a:pt x="219692" y="108429"/>
                    <a:pt x="219690" y="96367"/>
                    <a:pt x="227129" y="88926"/>
                  </a:cubicBezTo>
                  <a:lnTo>
                    <a:pt x="277920" y="38100"/>
                  </a:lnTo>
                  <a:lnTo>
                    <a:pt x="247745" y="38100"/>
                  </a:lnTo>
                  <a:cubicBezTo>
                    <a:pt x="237976" y="38100"/>
                    <a:pt x="229924" y="30746"/>
                    <a:pt x="228823" y="21272"/>
                  </a:cubicBezTo>
                  <a:lnTo>
                    <a:pt x="228695" y="19050"/>
                  </a:lnTo>
                  <a:cubicBezTo>
                    <a:pt x="228695" y="8529"/>
                    <a:pt x="237224" y="0"/>
                    <a:pt x="247745" y="0"/>
                  </a:cubicBezTo>
                  <a:lnTo>
                    <a:pt x="32394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tint val="66000"/>
                    <a:satMod val="160000"/>
                  </a:schemeClr>
                </a:gs>
                <a:gs pos="50000">
                  <a:schemeClr val="accent2">
                    <a:tint val="44500"/>
                    <a:satMod val="160000"/>
                  </a:schemeClr>
                </a:gs>
                <a:gs pos="100000">
                  <a:schemeClr val="accent2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 dirty="0">
                <a:ln w="3175">
                  <a:noFill/>
                </a:ln>
                <a:solidFill>
                  <a:schemeClr val="bg1"/>
                </a:solidFill>
                <a:latin typeface="Calibri" panose="020F0502020204030204"/>
                <a:cs typeface="Segoe UI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E2B6FE4-2E7F-5A4D-B2DD-1B75D29438A6}"/>
                </a:ext>
              </a:extLst>
            </p:cNvPr>
            <p:cNvSpPr txBox="1"/>
            <p:nvPr/>
          </p:nvSpPr>
          <p:spPr>
            <a:xfrm>
              <a:off x="6189134" y="2699876"/>
              <a:ext cx="26035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>
                  <a:ln w="3175">
                    <a:noFill/>
                  </a:ln>
                  <a:solidFill>
                    <a:schemeClr val="bg1"/>
                  </a:solidFill>
                  <a:latin typeface="Open Sans SemiBold"/>
                  <a:ea typeface="Open Sans SemiBold"/>
                  <a:cs typeface="Open Sans SemiBold"/>
                </a:rPr>
                <a:t>Scalability 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9CEA1D0-E5B4-211A-43A2-07D6805729FA}"/>
              </a:ext>
            </a:extLst>
          </p:cNvPr>
          <p:cNvGrpSpPr/>
          <p:nvPr/>
        </p:nvGrpSpPr>
        <p:grpSpPr>
          <a:xfrm>
            <a:off x="8978900" y="1877066"/>
            <a:ext cx="2603500" cy="1222920"/>
            <a:chOff x="8978900" y="1877066"/>
            <a:chExt cx="2603500" cy="1222920"/>
          </a:xfrm>
        </p:grpSpPr>
        <p:sp>
          <p:nvSpPr>
            <p:cNvPr id="74" name="Graphic 118">
              <a:extLst>
                <a:ext uri="{FF2B5EF4-FFF2-40B4-BE49-F238E27FC236}">
                  <a16:creationId xmlns:a16="http://schemas.microsoft.com/office/drawing/2014/main" id="{D55BAF45-200E-5CF1-FB28-B568243DA3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13046" y="1877066"/>
              <a:ext cx="535208" cy="548640"/>
            </a:xfrm>
            <a:custGeom>
              <a:avLst/>
              <a:gdLst>
                <a:gd name="connsiteX0" fmla="*/ 161925 w 381000"/>
                <a:gd name="connsiteY0" fmla="*/ 352481 h 390562"/>
                <a:gd name="connsiteX1" fmla="*/ 161921 w 381000"/>
                <a:gd name="connsiteY1" fmla="*/ 315701 h 390562"/>
                <a:gd name="connsiteX2" fmla="*/ 158191 w 381000"/>
                <a:gd name="connsiteY2" fmla="*/ 311840 h 390562"/>
                <a:gd name="connsiteX3" fmla="*/ 158191 w 381000"/>
                <a:gd name="connsiteY3" fmla="*/ 187952 h 390562"/>
                <a:gd name="connsiteX4" fmla="*/ 161910 w 381000"/>
                <a:gd name="connsiteY4" fmla="*/ 184323 h 390562"/>
                <a:gd name="connsiteX5" fmla="*/ 161906 w 381000"/>
                <a:gd name="connsiteY5" fmla="*/ 133369 h 390562"/>
                <a:gd name="connsiteX6" fmla="*/ 0 w 381000"/>
                <a:gd name="connsiteY6" fmla="*/ 133369 h 390562"/>
                <a:gd name="connsiteX7" fmla="*/ 0 w 381000"/>
                <a:gd name="connsiteY7" fmla="*/ 290584 h 390562"/>
                <a:gd name="connsiteX8" fmla="*/ 98 w 381000"/>
                <a:gd name="connsiteY8" fmla="*/ 294097 h 390562"/>
                <a:gd name="connsiteX9" fmla="*/ 61914 w 381000"/>
                <a:gd name="connsiteY9" fmla="*/ 352495 h 390562"/>
                <a:gd name="connsiteX10" fmla="*/ 161925 w 381000"/>
                <a:gd name="connsiteY10" fmla="*/ 352481 h 390562"/>
                <a:gd name="connsiteX11" fmla="*/ 352452 w 381000"/>
                <a:gd name="connsiteY11" fmla="*/ 61911 h 390562"/>
                <a:gd name="connsiteX12" fmla="*/ 352433 w 381000"/>
                <a:gd name="connsiteY12" fmla="*/ 171064 h 390562"/>
                <a:gd name="connsiteX13" fmla="*/ 266700 w 381000"/>
                <a:gd name="connsiteY13" fmla="*/ 176892 h 390562"/>
                <a:gd name="connsiteX14" fmla="*/ 190485 w 381000"/>
                <a:gd name="connsiteY14" fmla="*/ 166944 h 390562"/>
                <a:gd name="connsiteX15" fmla="*/ 190500 w 381000"/>
                <a:gd name="connsiteY15" fmla="*/ 0 h 390562"/>
                <a:gd name="connsiteX16" fmla="*/ 290539 w 381000"/>
                <a:gd name="connsiteY16" fmla="*/ 0 h 390562"/>
                <a:gd name="connsiteX17" fmla="*/ 352355 w 381000"/>
                <a:gd name="connsiteY17" fmla="*/ 58398 h 390562"/>
                <a:gd name="connsiteX18" fmla="*/ 352452 w 381000"/>
                <a:gd name="connsiteY18" fmla="*/ 61911 h 390562"/>
                <a:gd name="connsiteX19" fmla="*/ 161919 w 381000"/>
                <a:gd name="connsiteY19" fmla="*/ 285429 h 390562"/>
                <a:gd name="connsiteX20" fmla="*/ 161914 w 381000"/>
                <a:gd name="connsiteY20" fmla="*/ 214374 h 390562"/>
                <a:gd name="connsiteX21" fmla="*/ 171892 w 381000"/>
                <a:gd name="connsiteY21" fmla="*/ 201188 h 390562"/>
                <a:gd name="connsiteX22" fmla="*/ 190483 w 381000"/>
                <a:gd name="connsiteY22" fmla="*/ 187611 h 390562"/>
                <a:gd name="connsiteX23" fmla="*/ 261976 w 381000"/>
                <a:gd name="connsiteY23" fmla="*/ 197340 h 390562"/>
                <a:gd name="connsiteX24" fmla="*/ 266008 w 381000"/>
                <a:gd name="connsiteY24" fmla="*/ 201188 h 390562"/>
                <a:gd name="connsiteX25" fmla="*/ 266700 w 381000"/>
                <a:gd name="connsiteY25" fmla="*/ 201902 h 390562"/>
                <a:gd name="connsiteX26" fmla="*/ 267392 w 381000"/>
                <a:gd name="connsiteY26" fmla="*/ 201188 h 390562"/>
                <a:gd name="connsiteX27" fmla="*/ 271424 w 381000"/>
                <a:gd name="connsiteY27" fmla="*/ 197340 h 390562"/>
                <a:gd name="connsiteX28" fmla="*/ 352429 w 381000"/>
                <a:gd name="connsiteY28" fmla="*/ 193317 h 390562"/>
                <a:gd name="connsiteX29" fmla="*/ 361508 w 381000"/>
                <a:gd name="connsiteY29" fmla="*/ 201188 h 390562"/>
                <a:gd name="connsiteX30" fmla="*/ 361508 w 381000"/>
                <a:gd name="connsiteY30" fmla="*/ 298604 h 390562"/>
                <a:gd name="connsiteX31" fmla="*/ 276882 w 381000"/>
                <a:gd name="connsiteY31" fmla="*/ 386198 h 390562"/>
                <a:gd name="connsiteX32" fmla="*/ 266700 w 381000"/>
                <a:gd name="connsiteY32" fmla="*/ 390562 h 390562"/>
                <a:gd name="connsiteX33" fmla="*/ 256518 w 381000"/>
                <a:gd name="connsiteY33" fmla="*/ 386198 h 390562"/>
                <a:gd name="connsiteX34" fmla="*/ 171892 w 381000"/>
                <a:gd name="connsiteY34" fmla="*/ 298604 h 390562"/>
                <a:gd name="connsiteX35" fmla="*/ 161919 w 381000"/>
                <a:gd name="connsiteY35" fmla="*/ 285429 h 390562"/>
                <a:gd name="connsiteX36" fmla="*/ 161906 w 381000"/>
                <a:gd name="connsiteY36" fmla="*/ 104794 h 390562"/>
                <a:gd name="connsiteX37" fmla="*/ 161925 w 381000"/>
                <a:gd name="connsiteY37" fmla="*/ 0 h 390562"/>
                <a:gd name="connsiteX38" fmla="*/ 61925 w 381000"/>
                <a:gd name="connsiteY38" fmla="*/ 0 h 390562"/>
                <a:gd name="connsiteX39" fmla="*/ 11 w 381000"/>
                <a:gd name="connsiteY39" fmla="*/ 61911 h 390562"/>
                <a:gd name="connsiteX40" fmla="*/ 0 w 381000"/>
                <a:gd name="connsiteY40" fmla="*/ 104794 h 390562"/>
                <a:gd name="connsiteX41" fmla="*/ 161906 w 381000"/>
                <a:gd name="connsiteY41" fmla="*/ 104794 h 39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81000" h="390562">
                  <a:moveTo>
                    <a:pt x="161925" y="352481"/>
                  </a:moveTo>
                  <a:lnTo>
                    <a:pt x="161921" y="315701"/>
                  </a:lnTo>
                  <a:lnTo>
                    <a:pt x="158191" y="311840"/>
                  </a:lnTo>
                  <a:cubicBezTo>
                    <a:pt x="125069" y="277558"/>
                    <a:pt x="125069" y="222234"/>
                    <a:pt x="158191" y="187952"/>
                  </a:cubicBezTo>
                  <a:cubicBezTo>
                    <a:pt x="159405" y="186697"/>
                    <a:pt x="160645" y="185487"/>
                    <a:pt x="161910" y="184323"/>
                  </a:cubicBezTo>
                  <a:lnTo>
                    <a:pt x="161906" y="133369"/>
                  </a:lnTo>
                  <a:lnTo>
                    <a:pt x="0" y="133369"/>
                  </a:lnTo>
                  <a:lnTo>
                    <a:pt x="0" y="290584"/>
                  </a:lnTo>
                  <a:lnTo>
                    <a:pt x="98" y="294097"/>
                  </a:lnTo>
                  <a:cubicBezTo>
                    <a:pt x="1919" y="326657"/>
                    <a:pt x="28899" y="352495"/>
                    <a:pt x="61914" y="352495"/>
                  </a:cubicBezTo>
                  <a:lnTo>
                    <a:pt x="161925" y="352481"/>
                  </a:lnTo>
                  <a:close/>
                  <a:moveTo>
                    <a:pt x="352452" y="61911"/>
                  </a:moveTo>
                  <a:lnTo>
                    <a:pt x="352433" y="171064"/>
                  </a:lnTo>
                  <a:cubicBezTo>
                    <a:pt x="325218" y="157224"/>
                    <a:pt x="292320" y="159168"/>
                    <a:pt x="266700" y="176892"/>
                  </a:cubicBezTo>
                  <a:cubicBezTo>
                    <a:pt x="244002" y="161189"/>
                    <a:pt x="215595" y="157874"/>
                    <a:pt x="190485" y="166944"/>
                  </a:cubicBezTo>
                  <a:lnTo>
                    <a:pt x="190500" y="0"/>
                  </a:lnTo>
                  <a:lnTo>
                    <a:pt x="290539" y="0"/>
                  </a:lnTo>
                  <a:cubicBezTo>
                    <a:pt x="323553" y="0"/>
                    <a:pt x="350533" y="25838"/>
                    <a:pt x="352355" y="58398"/>
                  </a:cubicBezTo>
                  <a:lnTo>
                    <a:pt x="352452" y="61911"/>
                  </a:lnTo>
                  <a:close/>
                  <a:moveTo>
                    <a:pt x="161919" y="285429"/>
                  </a:moveTo>
                  <a:cubicBezTo>
                    <a:pt x="149228" y="263645"/>
                    <a:pt x="149226" y="236160"/>
                    <a:pt x="161914" y="214374"/>
                  </a:cubicBezTo>
                  <a:cubicBezTo>
                    <a:pt x="164649" y="209675"/>
                    <a:pt x="167975" y="205242"/>
                    <a:pt x="171892" y="201188"/>
                  </a:cubicBezTo>
                  <a:cubicBezTo>
                    <a:pt x="177455" y="195429"/>
                    <a:pt x="183758" y="190905"/>
                    <a:pt x="190483" y="187611"/>
                  </a:cubicBezTo>
                  <a:cubicBezTo>
                    <a:pt x="213602" y="176292"/>
                    <a:pt x="241722" y="179534"/>
                    <a:pt x="261976" y="197340"/>
                  </a:cubicBezTo>
                  <a:cubicBezTo>
                    <a:pt x="263359" y="198553"/>
                    <a:pt x="264704" y="199837"/>
                    <a:pt x="266008" y="201188"/>
                  </a:cubicBezTo>
                  <a:lnTo>
                    <a:pt x="266700" y="201902"/>
                  </a:lnTo>
                  <a:lnTo>
                    <a:pt x="267392" y="201188"/>
                  </a:lnTo>
                  <a:cubicBezTo>
                    <a:pt x="268696" y="199837"/>
                    <a:pt x="270041" y="198553"/>
                    <a:pt x="271424" y="197340"/>
                  </a:cubicBezTo>
                  <a:cubicBezTo>
                    <a:pt x="294557" y="177006"/>
                    <a:pt x="327944" y="175665"/>
                    <a:pt x="352429" y="193317"/>
                  </a:cubicBezTo>
                  <a:cubicBezTo>
                    <a:pt x="355622" y="195618"/>
                    <a:pt x="358662" y="198241"/>
                    <a:pt x="361508" y="201188"/>
                  </a:cubicBezTo>
                  <a:cubicBezTo>
                    <a:pt x="387498" y="228089"/>
                    <a:pt x="387498" y="271704"/>
                    <a:pt x="361508" y="298604"/>
                  </a:cubicBezTo>
                  <a:lnTo>
                    <a:pt x="276882" y="386198"/>
                  </a:lnTo>
                  <a:cubicBezTo>
                    <a:pt x="274070" y="389107"/>
                    <a:pt x="270386" y="390562"/>
                    <a:pt x="266700" y="390562"/>
                  </a:cubicBezTo>
                  <a:cubicBezTo>
                    <a:pt x="263014" y="390562"/>
                    <a:pt x="259330" y="389107"/>
                    <a:pt x="256518" y="386198"/>
                  </a:cubicBezTo>
                  <a:lnTo>
                    <a:pt x="171892" y="298604"/>
                  </a:lnTo>
                  <a:cubicBezTo>
                    <a:pt x="167979" y="294554"/>
                    <a:pt x="164655" y="290123"/>
                    <a:pt x="161919" y="285429"/>
                  </a:cubicBezTo>
                  <a:close/>
                  <a:moveTo>
                    <a:pt x="161906" y="104794"/>
                  </a:moveTo>
                  <a:lnTo>
                    <a:pt x="161925" y="0"/>
                  </a:lnTo>
                  <a:lnTo>
                    <a:pt x="61925" y="0"/>
                  </a:lnTo>
                  <a:cubicBezTo>
                    <a:pt x="27733" y="0"/>
                    <a:pt x="15" y="27720"/>
                    <a:pt x="11" y="61911"/>
                  </a:cubicBezTo>
                  <a:lnTo>
                    <a:pt x="0" y="104794"/>
                  </a:lnTo>
                  <a:lnTo>
                    <a:pt x="161906" y="10479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tint val="66000"/>
                    <a:satMod val="160000"/>
                  </a:schemeClr>
                </a:gs>
                <a:gs pos="50000">
                  <a:schemeClr val="accent2">
                    <a:tint val="44500"/>
                    <a:satMod val="160000"/>
                  </a:schemeClr>
                </a:gs>
                <a:gs pos="100000">
                  <a:schemeClr val="accent2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 dirty="0">
                <a:ln w="3175">
                  <a:noFill/>
                </a:ln>
                <a:solidFill>
                  <a:schemeClr val="bg1"/>
                </a:solidFill>
                <a:latin typeface="Calibri" panose="020F0502020204030204"/>
                <a:cs typeface="Segoe UI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C716417-16DA-65A8-9B67-C6CB3E7417F0}"/>
                </a:ext>
              </a:extLst>
            </p:cNvPr>
            <p:cNvSpPr txBox="1"/>
            <p:nvPr/>
          </p:nvSpPr>
          <p:spPr>
            <a:xfrm>
              <a:off x="8978900" y="2699876"/>
              <a:ext cx="26035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>
                  <a:ln w="3175">
                    <a:noFill/>
                  </a:ln>
                  <a:solidFill>
                    <a:schemeClr val="bg1"/>
                  </a:solidFill>
                  <a:latin typeface="Open Sans SemiBold"/>
                  <a:ea typeface="Open Sans SemiBold"/>
                  <a:cs typeface="Open Sans SemiBold"/>
                </a:rPr>
                <a:t>Manageability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47A5142-91C2-6A7D-12AF-0B8F1CCE1213}"/>
              </a:ext>
            </a:extLst>
          </p:cNvPr>
          <p:cNvGrpSpPr/>
          <p:nvPr/>
        </p:nvGrpSpPr>
        <p:grpSpPr>
          <a:xfrm>
            <a:off x="609600" y="3378215"/>
            <a:ext cx="2603500" cy="2921702"/>
            <a:chOff x="609600" y="3378215"/>
            <a:chExt cx="2603500" cy="2921702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6E451AB-5A2F-04BA-710D-4F1DCC5A8FBE}"/>
                </a:ext>
              </a:extLst>
            </p:cNvPr>
            <p:cNvSpPr txBox="1"/>
            <p:nvPr/>
          </p:nvSpPr>
          <p:spPr>
            <a:xfrm>
              <a:off x="609600" y="3378215"/>
              <a:ext cx="2603500" cy="4114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1" i="0" u="none" strike="noStrike" kern="0" cap="none" spc="0" normalizeH="0" baseline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Built in metrics with dimensions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B16BD14-7662-2CD2-0192-3178E607B02B}"/>
                </a:ext>
              </a:extLst>
            </p:cNvPr>
            <p:cNvSpPr txBox="1"/>
            <p:nvPr/>
          </p:nvSpPr>
          <p:spPr>
            <a:xfrm>
              <a:off x="609600" y="3880259"/>
              <a:ext cx="2603500" cy="4114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1" i="0" u="none" strike="noStrike" kern="0" cap="none" spc="0" normalizeH="0" baseline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DI integration for metrics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9772A0E-2578-E706-898D-8CA5BEA23C2F}"/>
                </a:ext>
              </a:extLst>
            </p:cNvPr>
            <p:cNvSpPr txBox="1"/>
            <p:nvPr/>
          </p:nvSpPr>
          <p:spPr>
            <a:xfrm>
              <a:off x="609600" y="4382303"/>
              <a:ext cx="2603500" cy="4114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1" i="0" u="none" strike="noStrike" kern="0" cap="none" spc="0" normalizeH="0" baseline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Better Logging support </a:t>
              </a:r>
              <a:br>
                <a:rPr kumimoji="0" lang="en-US" sz="11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en-US" sz="1000" b="0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(faster, can object serialization)</a:t>
              </a:r>
              <a:endParaRPr kumimoji="0" lang="en-US" sz="1100" b="0" i="0" u="none" strike="noStrike" kern="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F8D8CD5B-27A1-0760-94C7-29133B1628F5}"/>
                </a:ext>
              </a:extLst>
            </p:cNvPr>
            <p:cNvSpPr txBox="1"/>
            <p:nvPr/>
          </p:nvSpPr>
          <p:spPr>
            <a:xfrm>
              <a:off x="609600" y="4884347"/>
              <a:ext cx="2603500" cy="4114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1" i="0" u="none" strike="noStrike" kern="0" cap="none" spc="0" normalizeH="0" baseline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Enrichment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75D429B-A3C4-27FE-F436-201FEAF12AF2}"/>
                </a:ext>
              </a:extLst>
            </p:cNvPr>
            <p:cNvSpPr txBox="1"/>
            <p:nvPr/>
          </p:nvSpPr>
          <p:spPr>
            <a:xfrm>
              <a:off x="609600" y="5386391"/>
              <a:ext cx="2603500" cy="4114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1" i="0" u="none" strike="noStrike" kern="0" cap="none" spc="0" normalizeH="0" baseline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Redaction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49B55FC-2B97-0F80-9D63-CB434C65A9EF}"/>
                </a:ext>
              </a:extLst>
            </p:cNvPr>
            <p:cNvSpPr txBox="1"/>
            <p:nvPr/>
          </p:nvSpPr>
          <p:spPr>
            <a:xfrm>
              <a:off x="609600" y="5888437"/>
              <a:ext cx="2603500" cy="4114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1" i="0" u="none" strike="noStrike" kern="0" cap="none" spc="0" normalizeH="0" baseline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b-NO" sz="11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Testing fakes for Logging &amp; Metrics </a:t>
              </a:r>
              <a:endParaRPr kumimoji="0" lang="en-US" sz="1100" b="1" i="0" u="none" strike="noStrike" kern="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C2706937-9F80-3057-14B9-CA395DDDF2A2}"/>
              </a:ext>
            </a:extLst>
          </p:cNvPr>
          <p:cNvGrpSpPr/>
          <p:nvPr/>
        </p:nvGrpSpPr>
        <p:grpSpPr>
          <a:xfrm>
            <a:off x="3399367" y="3378215"/>
            <a:ext cx="2603500" cy="913524"/>
            <a:chOff x="3399367" y="3378215"/>
            <a:chExt cx="2603500" cy="913524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199C645-6D55-D4CF-8A12-04034F5A2EC6}"/>
                </a:ext>
              </a:extLst>
            </p:cNvPr>
            <p:cNvSpPr txBox="1"/>
            <p:nvPr/>
          </p:nvSpPr>
          <p:spPr>
            <a:xfrm>
              <a:off x="3399367" y="3378215"/>
              <a:ext cx="2603500" cy="4114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1" i="0" u="none" strike="noStrike" kern="0" cap="none" spc="0" normalizeH="0" baseline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New Polly based </a:t>
              </a:r>
              <a:br>
                <a:rPr kumimoji="0" lang="en-US" sz="11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en-US" sz="11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resiliency packages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151EC6E-19AA-B9B4-5575-53D033E7A551}"/>
                </a:ext>
              </a:extLst>
            </p:cNvPr>
            <p:cNvSpPr txBox="1"/>
            <p:nvPr/>
          </p:nvSpPr>
          <p:spPr>
            <a:xfrm>
              <a:off x="3399367" y="3880259"/>
              <a:ext cx="2603500" cy="4114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1" i="0" u="none" strike="noStrike" kern="0" cap="none" spc="0" normalizeH="0" baseline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err="1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SignalR</a:t>
              </a:r>
              <a:r>
                <a:rPr kumimoji="0" lang="en-US" sz="11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Stateful Reconnect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2FCBFD-14E8-600B-C3D1-C320C9363228}"/>
              </a:ext>
            </a:extLst>
          </p:cNvPr>
          <p:cNvGrpSpPr/>
          <p:nvPr/>
        </p:nvGrpSpPr>
        <p:grpSpPr>
          <a:xfrm>
            <a:off x="6189134" y="3378215"/>
            <a:ext cx="2603500" cy="1415568"/>
            <a:chOff x="6189134" y="3378215"/>
            <a:chExt cx="2603500" cy="1415568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19FB945-2683-787D-275E-E368BEB2D3B9}"/>
                </a:ext>
              </a:extLst>
            </p:cNvPr>
            <p:cNvSpPr txBox="1"/>
            <p:nvPr/>
          </p:nvSpPr>
          <p:spPr>
            <a:xfrm>
              <a:off x="6189134" y="3378215"/>
              <a:ext cx="2603500" cy="4114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1" i="0" u="none" strike="noStrike" kern="0" cap="none" spc="0" normalizeH="0" baseline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AOT </a:t>
              </a:r>
              <a:br>
                <a:rPr kumimoji="0" lang="en-US" sz="11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 sz="1000" b="0">
                  <a:solidFill>
                    <a:srgbClr val="FFFFFF"/>
                  </a:solidFill>
                </a:rPr>
                <a:t>(increased density)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ED8D496-159D-5B84-ACAC-8507329A970E}"/>
                </a:ext>
              </a:extLst>
            </p:cNvPr>
            <p:cNvSpPr txBox="1"/>
            <p:nvPr/>
          </p:nvSpPr>
          <p:spPr>
            <a:xfrm>
              <a:off x="6189134" y="3880259"/>
              <a:ext cx="2603500" cy="4114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1" i="0" u="none" strike="noStrike" kern="0" cap="none" spc="0" normalizeH="0" baseline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Performance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03601CA-358B-4396-2732-92E6B3FCDBC6}"/>
                </a:ext>
              </a:extLst>
            </p:cNvPr>
            <p:cNvSpPr txBox="1"/>
            <p:nvPr/>
          </p:nvSpPr>
          <p:spPr>
            <a:xfrm>
              <a:off x="6189134" y="4382303"/>
              <a:ext cx="2603500" cy="4114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1" i="0" u="none" strike="noStrike" kern="0" cap="none" spc="0" normalizeH="0" baseline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Chiseled Ubuntu</a:t>
              </a:r>
              <a:endParaRPr kumimoji="0" lang="en-US" sz="1100" b="0" i="0" u="none" strike="noStrike" kern="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4C057098-B974-CBDE-2AB7-F181611F6623}"/>
              </a:ext>
            </a:extLst>
          </p:cNvPr>
          <p:cNvSpPr txBox="1"/>
          <p:nvPr/>
        </p:nvSpPr>
        <p:spPr>
          <a:xfrm>
            <a:off x="8978900" y="3378215"/>
            <a:ext cx="2603500" cy="4114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1436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Certificate auto-rotation </a:t>
            </a:r>
            <a:br>
              <a:rPr kumimoji="0" lang="en-US" sz="1100" b="1" i="0" u="none" strike="noStrike" kern="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en-US" sz="1100" b="1" i="0" u="none" strike="noStrike" kern="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support in Kestrel</a:t>
            </a:r>
          </a:p>
        </p:txBody>
      </p:sp>
      <p:sp>
        <p:nvSpPr>
          <p:cNvPr id="101" name="Title 100">
            <a:extLst>
              <a:ext uri="{FF2B5EF4-FFF2-40B4-BE49-F238E27FC236}">
                <a16:creationId xmlns:a16="http://schemas.microsoft.com/office/drawing/2014/main" id="{F36BFBA7-E7AC-F959-95CD-FC76471E9A2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0537" y="379239"/>
            <a:ext cx="8774487" cy="1230312"/>
          </a:xfrm>
        </p:spPr>
        <p:txBody>
          <a:bodyPr>
            <a:normAutofit/>
          </a:bodyPr>
          <a:lstStyle/>
          <a:p>
            <a:r>
              <a:rPr lang="nl-NL" dirty="0"/>
              <a:t>.NET 8 </a:t>
            </a:r>
            <a:r>
              <a:rPr lang="nl-NL" dirty="0" err="1"/>
              <a:t>gives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a lot in </a:t>
            </a:r>
            <a:r>
              <a:rPr lang="nl-NL" dirty="0" err="1"/>
              <a:t>the</a:t>
            </a:r>
            <a:r>
              <a:rPr lang="nl-NL" dirty="0"/>
              <a:t> 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37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2.59259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5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5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7" grpId="1" animBg="1"/>
      <p:bldP spid="101" grpId="0"/>
      <p:bldP spid="10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87C63-412E-AD7C-FDB8-28BB6DB8F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But… it’s not that simple </a:t>
            </a:r>
          </a:p>
        </p:txBody>
      </p:sp>
    </p:spTree>
    <p:extLst>
      <p:ext uri="{BB962C8B-B14F-4D97-AF65-F5344CB8AC3E}">
        <p14:creationId xmlns:p14="http://schemas.microsoft.com/office/powerpoint/2010/main" val="233872817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8">
            <a:extLst>
              <a:ext uri="{FF2B5EF4-FFF2-40B4-BE49-F238E27FC236}">
                <a16:creationId xmlns:a16="http://schemas.microsoft.com/office/drawing/2014/main" id="{E741A62B-6FDF-3A7B-9554-B6B0B6D6E417}"/>
              </a:ext>
            </a:extLst>
          </p:cNvPr>
          <p:cNvGrpSpPr/>
          <p:nvPr/>
        </p:nvGrpSpPr>
        <p:grpSpPr>
          <a:xfrm>
            <a:off x="289994" y="1309669"/>
            <a:ext cx="6536528" cy="3971335"/>
            <a:chOff x="0" y="0"/>
            <a:chExt cx="12192000" cy="6858000"/>
          </a:xfrm>
        </p:grpSpPr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88E6DE1D-49DD-29B5-466D-15E837365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F8FD8729-C2D2-C8A9-0B80-933C298DF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75688" y="306212"/>
              <a:ext cx="1581800" cy="150935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7BE839E-6268-73B5-D0CC-17B93D101C24}"/>
              </a:ext>
            </a:extLst>
          </p:cNvPr>
          <p:cNvGrpSpPr/>
          <p:nvPr/>
        </p:nvGrpSpPr>
        <p:grpSpPr>
          <a:xfrm>
            <a:off x="7066205" y="1309669"/>
            <a:ext cx="4863607" cy="2700357"/>
            <a:chOff x="7066206" y="2020826"/>
            <a:chExt cx="3582744" cy="1989200"/>
          </a:xfrm>
        </p:grpSpPr>
        <p:sp>
          <p:nvSpPr>
            <p:cNvPr id="4" name="Rounded Rectangle 2">
              <a:extLst>
                <a:ext uri="{FF2B5EF4-FFF2-40B4-BE49-F238E27FC236}">
                  <a16:creationId xmlns:a16="http://schemas.microsoft.com/office/drawing/2014/main" id="{BDB24F3C-5C9B-AB08-48BD-734696BD6F19}"/>
                </a:ext>
              </a:extLst>
            </p:cNvPr>
            <p:cNvSpPr/>
            <p:nvPr/>
          </p:nvSpPr>
          <p:spPr>
            <a:xfrm>
              <a:off x="7066206" y="2139678"/>
              <a:ext cx="3582744" cy="1870348"/>
            </a:xfrm>
            <a:prstGeom prst="roundRect">
              <a:avLst>
                <a:gd name="adj" fmla="val 2119"/>
              </a:avLst>
            </a:prstGeom>
            <a:solidFill>
              <a:srgbClr val="FFFFFF"/>
            </a:solidFill>
            <a:ln w="19050" cap="flat" cmpd="sng" algn="ctr">
              <a:gradFill>
                <a:gsLst>
                  <a:gs pos="67000">
                    <a:srgbClr val="3802DB"/>
                  </a:gs>
                  <a:gs pos="100000">
                    <a:srgbClr val="C039C4"/>
                  </a:gs>
                </a:gsLst>
                <a:lin ang="0" scaled="0"/>
              </a:gradFill>
              <a:prstDash val="solid"/>
            </a:ln>
            <a:effectLst>
              <a:outerShdw blurRad="127000" dist="1270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" name="Rounded Rectangle 51">
              <a:extLst>
                <a:ext uri="{FF2B5EF4-FFF2-40B4-BE49-F238E27FC236}">
                  <a16:creationId xmlns:a16="http://schemas.microsoft.com/office/drawing/2014/main" id="{420C777D-862E-7148-9E5F-9BBE5A950F67}"/>
                </a:ext>
              </a:extLst>
            </p:cNvPr>
            <p:cNvSpPr/>
            <p:nvPr/>
          </p:nvSpPr>
          <p:spPr>
            <a:xfrm>
              <a:off x="8706597" y="2940566"/>
              <a:ext cx="1695141" cy="661954"/>
            </a:xfrm>
            <a:prstGeom prst="roundRect">
              <a:avLst>
                <a:gd name="adj" fmla="val 2532"/>
              </a:avLst>
            </a:prstGeom>
            <a:solidFill>
              <a:srgbClr val="F5F3F6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" name="Rounded Rectangle 189">
              <a:extLst>
                <a:ext uri="{FF2B5EF4-FFF2-40B4-BE49-F238E27FC236}">
                  <a16:creationId xmlns:a16="http://schemas.microsoft.com/office/drawing/2014/main" id="{58FA8E05-BCB3-3DF0-F158-FBE8DBFAAE32}"/>
                </a:ext>
              </a:extLst>
            </p:cNvPr>
            <p:cNvSpPr/>
            <p:nvPr/>
          </p:nvSpPr>
          <p:spPr>
            <a:xfrm>
              <a:off x="8814908" y="3052103"/>
              <a:ext cx="1431539" cy="435744"/>
            </a:xfrm>
            <a:prstGeom prst="roundRect">
              <a:avLst>
                <a:gd name="adj" fmla="val 8095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289457-F64F-FCFA-ABEA-198C801CC98A}"/>
                </a:ext>
              </a:extLst>
            </p:cNvPr>
            <p:cNvSpPr txBox="1"/>
            <p:nvPr/>
          </p:nvSpPr>
          <p:spPr>
            <a:xfrm>
              <a:off x="8370101" y="2020826"/>
              <a:ext cx="1180600" cy="232791"/>
            </a:xfrm>
            <a:prstGeom prst="roundRect">
              <a:avLst/>
            </a:prstGeom>
            <a:solidFill>
              <a:srgbClr val="FFFFFF"/>
            </a:solidFill>
          </p:spPr>
          <p:txBody>
            <a:bodyPr wrap="none" lIns="91440" rIns="91440" rtlCol="0">
              <a:noAutofit/>
            </a:bodyPr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3802DB"/>
                  </a:solidFill>
                  <a:effectLst/>
                  <a:uLnTx/>
                  <a:uFillTx/>
                  <a:latin typeface="Segoe UI Semibold"/>
                </a:rPr>
                <a:t>Cloud Services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D9F35DC-9E39-6BCB-E624-47AFF48AFB1A}"/>
                </a:ext>
              </a:extLst>
            </p:cNvPr>
            <p:cNvGrpSpPr/>
            <p:nvPr/>
          </p:nvGrpSpPr>
          <p:grpSpPr>
            <a:xfrm>
              <a:off x="7323913" y="2569946"/>
              <a:ext cx="1143000" cy="1143000"/>
              <a:chOff x="3482545" y="3354467"/>
              <a:chExt cx="1143000" cy="1143000"/>
            </a:xfrm>
          </p:grpSpPr>
          <p:sp>
            <p:nvSpPr>
              <p:cNvPr id="110" name="Rounded Rectangle 92">
                <a:extLst>
                  <a:ext uri="{FF2B5EF4-FFF2-40B4-BE49-F238E27FC236}">
                    <a16:creationId xmlns:a16="http://schemas.microsoft.com/office/drawing/2014/main" id="{2ADD28FF-B53A-62D0-C708-9D1930422B96}"/>
                  </a:ext>
                </a:extLst>
              </p:cNvPr>
              <p:cNvSpPr/>
              <p:nvPr/>
            </p:nvSpPr>
            <p:spPr>
              <a:xfrm>
                <a:off x="3482545" y="3354467"/>
                <a:ext cx="1143000" cy="1143000"/>
              </a:xfrm>
              <a:prstGeom prst="roundRect">
                <a:avLst>
                  <a:gd name="adj" fmla="val 6599"/>
                </a:avLst>
              </a:prstGeom>
              <a:solidFill>
                <a:srgbClr val="F5F3F6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74FE3AA-65EE-0747-276D-865866B31DAD}"/>
                  </a:ext>
                </a:extLst>
              </p:cNvPr>
              <p:cNvSpPr txBox="1"/>
              <p:nvPr/>
            </p:nvSpPr>
            <p:spPr>
              <a:xfrm>
                <a:off x="3485774" y="3392349"/>
                <a:ext cx="1113517" cy="226722"/>
              </a:xfrm>
              <a:prstGeom prst="rect">
                <a:avLst/>
              </a:prstGeom>
              <a:solidFill>
                <a:srgbClr val="F5F3F6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039C4"/>
                    </a:solidFill>
                    <a:effectLst/>
                    <a:uLnTx/>
                    <a:uFillTx/>
                    <a:latin typeface="Segoe UI Semibold"/>
                  </a:rPr>
                  <a:t>Web App</a:t>
                </a:r>
              </a:p>
            </p:txBody>
          </p:sp>
          <p:sp>
            <p:nvSpPr>
              <p:cNvPr id="112" name="Rounded Rectangle 137">
                <a:extLst>
                  <a:ext uri="{FF2B5EF4-FFF2-40B4-BE49-F238E27FC236}">
                    <a16:creationId xmlns:a16="http://schemas.microsoft.com/office/drawing/2014/main" id="{1C890BE9-C421-F854-E2A4-ECC06E5030DF}"/>
                  </a:ext>
                </a:extLst>
              </p:cNvPr>
              <p:cNvSpPr/>
              <p:nvPr/>
            </p:nvSpPr>
            <p:spPr>
              <a:xfrm>
                <a:off x="3585963" y="3836624"/>
                <a:ext cx="960120" cy="527747"/>
              </a:xfrm>
              <a:prstGeom prst="roundRect">
                <a:avLst>
                  <a:gd name="adj" fmla="val 15470"/>
                </a:avLst>
              </a:prstGeom>
              <a:solidFill>
                <a:srgbClr val="F5F3F6"/>
              </a:solidFill>
              <a:ln w="12700" cap="flat" cmpd="sng" algn="ctr">
                <a:solidFill>
                  <a:srgbClr val="3802DB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91F2C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Blazor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91F2C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 App</a:t>
                </a: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128A49FE-770C-B7F5-C41F-2DE6765EFF5A}"/>
                  </a:ext>
                </a:extLst>
              </p:cNvPr>
              <p:cNvSpPr/>
              <p:nvPr/>
            </p:nvSpPr>
            <p:spPr>
              <a:xfrm>
                <a:off x="3947329" y="3673153"/>
                <a:ext cx="237236" cy="242538"/>
              </a:xfrm>
              <a:prstGeom prst="ellipse">
                <a:avLst/>
              </a:prstGeom>
              <a:solidFill>
                <a:srgbClr val="F5F3F6"/>
              </a:solidFill>
              <a:ln w="12700" cap="flat" cmpd="sng" algn="ctr">
                <a:solidFill>
                  <a:srgbClr val="3802DB"/>
                </a:solidFill>
                <a:prstDash val="solid"/>
              </a:ln>
              <a:effectLst>
                <a:outerShdw blurRad="127000" dist="1270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4" name="Graphic 23" descr="Blazor logo">
                <a:extLst>
                  <a:ext uri="{FF2B5EF4-FFF2-40B4-BE49-F238E27FC236}">
                    <a16:creationId xmlns:a16="http://schemas.microsoft.com/office/drawing/2014/main" id="{3D6956FE-C3EF-C72B-1C93-9E82832F1A75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SpPr/>
              <p:nvPr/>
            </p:nvSpPr>
            <p:spPr>
              <a:xfrm>
                <a:off x="3998416" y="3725087"/>
                <a:ext cx="137838" cy="131799"/>
              </a:xfrm>
              <a:custGeom>
                <a:avLst/>
                <a:gdLst>
                  <a:gd name="connsiteX0" fmla="*/ 514915 w 518508"/>
                  <a:gd name="connsiteY0" fmla="*/ 134249 h 419189"/>
                  <a:gd name="connsiteX1" fmla="*/ 413965 w 518508"/>
                  <a:gd name="connsiteY1" fmla="*/ 295831 h 419189"/>
                  <a:gd name="connsiteX2" fmla="*/ 220179 w 518508"/>
                  <a:gd name="connsiteY2" fmla="*/ 360751 h 419189"/>
                  <a:gd name="connsiteX3" fmla="*/ 177098 w 518508"/>
                  <a:gd name="connsiteY3" fmla="*/ 358412 h 419189"/>
                  <a:gd name="connsiteX4" fmla="*/ 67296 w 518508"/>
                  <a:gd name="connsiteY4" fmla="*/ 247081 h 419189"/>
                  <a:gd name="connsiteX5" fmla="*/ 104911 w 518508"/>
                  <a:gd name="connsiteY5" fmla="*/ 166906 h 419189"/>
                  <a:gd name="connsiteX6" fmla="*/ 284801 w 518508"/>
                  <a:gd name="connsiteY6" fmla="*/ 165769 h 419189"/>
                  <a:gd name="connsiteX7" fmla="*/ 323679 w 518508"/>
                  <a:gd name="connsiteY7" fmla="*/ 245459 h 419189"/>
                  <a:gd name="connsiteX8" fmla="*/ 296090 w 518508"/>
                  <a:gd name="connsiteY8" fmla="*/ 281625 h 419189"/>
                  <a:gd name="connsiteX9" fmla="*/ 266398 w 518508"/>
                  <a:gd name="connsiteY9" fmla="*/ 251334 h 419189"/>
                  <a:gd name="connsiteX10" fmla="*/ 266398 w 518508"/>
                  <a:gd name="connsiteY10" fmla="*/ 203016 h 419189"/>
                  <a:gd name="connsiteX11" fmla="*/ 233570 w 518508"/>
                  <a:gd name="connsiteY11" fmla="*/ 173394 h 419189"/>
                  <a:gd name="connsiteX12" fmla="*/ 188289 w 518508"/>
                  <a:gd name="connsiteY12" fmla="*/ 173394 h 419189"/>
                  <a:gd name="connsiteX13" fmla="*/ 121828 w 518508"/>
                  <a:gd name="connsiteY13" fmla="*/ 205246 h 419189"/>
                  <a:gd name="connsiteX14" fmla="*/ 144548 w 518508"/>
                  <a:gd name="connsiteY14" fmla="*/ 302864 h 419189"/>
                  <a:gd name="connsiteX15" fmla="*/ 175492 w 518508"/>
                  <a:gd name="connsiteY15" fmla="*/ 313541 h 419189"/>
                  <a:gd name="connsiteX16" fmla="*/ 246507 w 518508"/>
                  <a:gd name="connsiteY16" fmla="*/ 290883 h 419189"/>
                  <a:gd name="connsiteX17" fmla="*/ 248091 w 518508"/>
                  <a:gd name="connsiteY17" fmla="*/ 288771 h 419189"/>
                  <a:gd name="connsiteX18" fmla="*/ 249676 w 518508"/>
                  <a:gd name="connsiteY18" fmla="*/ 291116 h 419189"/>
                  <a:gd name="connsiteX19" fmla="*/ 297222 w 518508"/>
                  <a:gd name="connsiteY19" fmla="*/ 311368 h 419189"/>
                  <a:gd name="connsiteX20" fmla="*/ 355441 w 518508"/>
                  <a:gd name="connsiteY20" fmla="*/ 252606 h 419189"/>
                  <a:gd name="connsiteX21" fmla="*/ 350750 w 518508"/>
                  <a:gd name="connsiteY21" fmla="*/ 215260 h 419189"/>
                  <a:gd name="connsiteX22" fmla="*/ 287876 w 518508"/>
                  <a:gd name="connsiteY22" fmla="*/ 129522 h 419189"/>
                  <a:gd name="connsiteX23" fmla="*/ 75110 w 518508"/>
                  <a:gd name="connsiteY23" fmla="*/ 150367 h 419189"/>
                  <a:gd name="connsiteX24" fmla="*/ 34472 w 518508"/>
                  <a:gd name="connsiteY24" fmla="*/ 246246 h 419189"/>
                  <a:gd name="connsiteX25" fmla="*/ 81146 w 518508"/>
                  <a:gd name="connsiteY25" fmla="*/ 346270 h 419189"/>
                  <a:gd name="connsiteX26" fmla="*/ 192337 w 518508"/>
                  <a:gd name="connsiteY26" fmla="*/ 389340 h 419189"/>
                  <a:gd name="connsiteX27" fmla="*/ 217565 w 518508"/>
                  <a:gd name="connsiteY27" fmla="*/ 390030 h 419189"/>
                  <a:gd name="connsiteX28" fmla="*/ 400656 w 518508"/>
                  <a:gd name="connsiteY28" fmla="*/ 341168 h 419189"/>
                  <a:gd name="connsiteX29" fmla="*/ 401692 w 518508"/>
                  <a:gd name="connsiteY29" fmla="*/ 342354 h 419189"/>
                  <a:gd name="connsiteX30" fmla="*/ 192342 w 518508"/>
                  <a:gd name="connsiteY30" fmla="*/ 418933 h 419189"/>
                  <a:gd name="connsiteX31" fmla="*/ 54796 w 518508"/>
                  <a:gd name="connsiteY31" fmla="*/ 368984 h 419189"/>
                  <a:gd name="connsiteX32" fmla="*/ 65 w 518508"/>
                  <a:gd name="connsiteY32" fmla="*/ 245547 h 419189"/>
                  <a:gd name="connsiteX33" fmla="*/ 78594 w 518508"/>
                  <a:gd name="connsiteY33" fmla="*/ 105490 h 419189"/>
                  <a:gd name="connsiteX34" fmla="*/ 191568 w 518508"/>
                  <a:gd name="connsiteY34" fmla="*/ 72131 h 419189"/>
                  <a:gd name="connsiteX35" fmla="*/ 252341 w 518508"/>
                  <a:gd name="connsiteY35" fmla="*/ 72131 h 419189"/>
                  <a:gd name="connsiteX36" fmla="*/ 378481 w 518508"/>
                  <a:gd name="connsiteY36" fmla="*/ 22314 h 419189"/>
                  <a:gd name="connsiteX37" fmla="*/ 379764 w 518508"/>
                  <a:gd name="connsiteY37" fmla="*/ 21659 h 419189"/>
                  <a:gd name="connsiteX38" fmla="*/ 382347 w 518508"/>
                  <a:gd name="connsiteY38" fmla="*/ 22666 h 419189"/>
                  <a:gd name="connsiteX39" fmla="*/ 382681 w 518508"/>
                  <a:gd name="connsiteY39" fmla="*/ 23964 h 419189"/>
                  <a:gd name="connsiteX40" fmla="*/ 356164 w 518508"/>
                  <a:gd name="connsiteY40" fmla="*/ 92557 h 419189"/>
                  <a:gd name="connsiteX41" fmla="*/ 356360 w 518508"/>
                  <a:gd name="connsiteY41" fmla="*/ 94853 h 419189"/>
                  <a:gd name="connsiteX42" fmla="*/ 358779 w 518508"/>
                  <a:gd name="connsiteY42" fmla="*/ 95623 h 419189"/>
                  <a:gd name="connsiteX43" fmla="*/ 486535 w 518508"/>
                  <a:gd name="connsiteY43" fmla="*/ 1391 h 419189"/>
                  <a:gd name="connsiteX44" fmla="*/ 487715 w 518508"/>
                  <a:gd name="connsiteY44" fmla="*/ 373 h 419189"/>
                  <a:gd name="connsiteX45" fmla="*/ 490891 w 518508"/>
                  <a:gd name="connsiteY45" fmla="*/ 373 h 419189"/>
                  <a:gd name="connsiteX46" fmla="*/ 492070 w 518508"/>
                  <a:gd name="connsiteY46" fmla="*/ 1391 h 419189"/>
                  <a:gd name="connsiteX47" fmla="*/ 514915 w 518508"/>
                  <a:gd name="connsiteY47" fmla="*/ 134249 h 419189"/>
                  <a:gd name="connsiteX48" fmla="*/ 192181 w 518508"/>
                  <a:gd name="connsiteY48" fmla="*/ 202413 h 419189"/>
                  <a:gd name="connsiteX49" fmla="*/ 144903 w 518508"/>
                  <a:gd name="connsiteY49" fmla="*/ 244684 h 419189"/>
                  <a:gd name="connsiteX50" fmla="*/ 145812 w 518508"/>
                  <a:gd name="connsiteY50" fmla="*/ 252946 h 419189"/>
                  <a:gd name="connsiteX51" fmla="*/ 182954 w 518508"/>
                  <a:gd name="connsiteY51" fmla="*/ 286171 h 419189"/>
                  <a:gd name="connsiteX52" fmla="*/ 238538 w 518508"/>
                  <a:gd name="connsiteY52" fmla="*/ 252949 h 419189"/>
                  <a:gd name="connsiteX53" fmla="*/ 239445 w 518508"/>
                  <a:gd name="connsiteY53" fmla="*/ 244693 h 419189"/>
                  <a:gd name="connsiteX54" fmla="*/ 239445 w 518508"/>
                  <a:gd name="connsiteY54" fmla="*/ 205220 h 419189"/>
                  <a:gd name="connsiteX55" fmla="*/ 236210 w 518508"/>
                  <a:gd name="connsiteY55" fmla="*/ 202327 h 419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518508" h="419189">
                    <a:moveTo>
                      <a:pt x="514915" y="134249"/>
                    </a:moveTo>
                    <a:cubicBezTo>
                      <a:pt x="503706" y="197101"/>
                      <a:pt x="467935" y="254356"/>
                      <a:pt x="413965" y="295831"/>
                    </a:cubicBezTo>
                    <a:cubicBezTo>
                      <a:pt x="359995" y="337306"/>
                      <a:pt x="291328" y="360310"/>
                      <a:pt x="220179" y="360751"/>
                    </a:cubicBezTo>
                    <a:cubicBezTo>
                      <a:pt x="205767" y="361246"/>
                      <a:pt x="191337" y="360462"/>
                      <a:pt x="177098" y="358412"/>
                    </a:cubicBezTo>
                    <a:cubicBezTo>
                      <a:pt x="115735" y="349087"/>
                      <a:pt x="69986" y="302699"/>
                      <a:pt x="67296" y="247081"/>
                    </a:cubicBezTo>
                    <a:cubicBezTo>
                      <a:pt x="67584" y="216977"/>
                      <a:pt x="81094" y="188180"/>
                      <a:pt x="104911" y="166906"/>
                    </a:cubicBezTo>
                    <a:cubicBezTo>
                      <a:pt x="154462" y="122645"/>
                      <a:pt x="234555" y="122139"/>
                      <a:pt x="284801" y="165769"/>
                    </a:cubicBezTo>
                    <a:cubicBezTo>
                      <a:pt x="308951" y="186739"/>
                      <a:pt x="322915" y="215361"/>
                      <a:pt x="323679" y="245459"/>
                    </a:cubicBezTo>
                    <a:cubicBezTo>
                      <a:pt x="324218" y="264469"/>
                      <a:pt x="315011" y="281143"/>
                      <a:pt x="296090" y="281625"/>
                    </a:cubicBezTo>
                    <a:cubicBezTo>
                      <a:pt x="275875" y="281625"/>
                      <a:pt x="266398" y="268722"/>
                      <a:pt x="266398" y="251334"/>
                    </a:cubicBezTo>
                    <a:lnTo>
                      <a:pt x="266398" y="203016"/>
                    </a:lnTo>
                    <a:cubicBezTo>
                      <a:pt x="266414" y="186753"/>
                      <a:pt x="251754" y="173523"/>
                      <a:pt x="233570" y="173394"/>
                    </a:cubicBezTo>
                    <a:lnTo>
                      <a:pt x="188289" y="173394"/>
                    </a:lnTo>
                    <a:cubicBezTo>
                      <a:pt x="161526" y="173229"/>
                      <a:pt x="136497" y="185224"/>
                      <a:pt x="121828" y="205246"/>
                    </a:cubicBezTo>
                    <a:cubicBezTo>
                      <a:pt x="97964" y="237813"/>
                      <a:pt x="108136" y="281518"/>
                      <a:pt x="144548" y="302864"/>
                    </a:cubicBezTo>
                    <a:cubicBezTo>
                      <a:pt x="153899" y="308346"/>
                      <a:pt x="164447" y="311985"/>
                      <a:pt x="175492" y="313541"/>
                    </a:cubicBezTo>
                    <a:cubicBezTo>
                      <a:pt x="201929" y="317263"/>
                      <a:pt x="228672" y="308731"/>
                      <a:pt x="246507" y="290883"/>
                    </a:cubicBezTo>
                    <a:lnTo>
                      <a:pt x="248091" y="288771"/>
                    </a:lnTo>
                    <a:lnTo>
                      <a:pt x="249676" y="291116"/>
                    </a:lnTo>
                    <a:cubicBezTo>
                      <a:pt x="260738" y="304558"/>
                      <a:pt x="278583" y="312159"/>
                      <a:pt x="297222" y="311368"/>
                    </a:cubicBezTo>
                    <a:cubicBezTo>
                      <a:pt x="331241" y="309158"/>
                      <a:pt x="357078" y="283079"/>
                      <a:pt x="355441" y="252606"/>
                    </a:cubicBezTo>
                    <a:cubicBezTo>
                      <a:pt x="355600" y="240031"/>
                      <a:pt x="354024" y="227489"/>
                      <a:pt x="350750" y="215260"/>
                    </a:cubicBezTo>
                    <a:cubicBezTo>
                      <a:pt x="342352" y="180714"/>
                      <a:pt x="319955" y="150171"/>
                      <a:pt x="287876" y="129522"/>
                    </a:cubicBezTo>
                    <a:cubicBezTo>
                      <a:pt x="221438" y="86755"/>
                      <a:pt x="129622" y="95750"/>
                      <a:pt x="75110" y="150367"/>
                    </a:cubicBezTo>
                    <a:cubicBezTo>
                      <a:pt x="48788" y="176740"/>
                      <a:pt x="34311" y="210894"/>
                      <a:pt x="34472" y="246246"/>
                    </a:cubicBezTo>
                    <a:cubicBezTo>
                      <a:pt x="34977" y="283732"/>
                      <a:pt x="51706" y="319585"/>
                      <a:pt x="81146" y="346270"/>
                    </a:cubicBezTo>
                    <a:cubicBezTo>
                      <a:pt x="110583" y="372953"/>
                      <a:pt x="150439" y="388392"/>
                      <a:pt x="192337" y="389340"/>
                    </a:cubicBezTo>
                    <a:cubicBezTo>
                      <a:pt x="192337" y="389340"/>
                      <a:pt x="204196" y="390305"/>
                      <a:pt x="217565" y="390030"/>
                    </a:cubicBezTo>
                    <a:cubicBezTo>
                      <a:pt x="282550" y="389662"/>
                      <a:pt x="346069" y="372711"/>
                      <a:pt x="400656" y="341168"/>
                    </a:cubicBezTo>
                    <a:cubicBezTo>
                      <a:pt x="401432" y="340685"/>
                      <a:pt x="402209" y="341650"/>
                      <a:pt x="401692" y="342354"/>
                    </a:cubicBezTo>
                    <a:cubicBezTo>
                      <a:pt x="347903" y="394183"/>
                      <a:pt x="271324" y="422196"/>
                      <a:pt x="192342" y="418933"/>
                    </a:cubicBezTo>
                    <a:cubicBezTo>
                      <a:pt x="140793" y="419771"/>
                      <a:pt x="91102" y="401726"/>
                      <a:pt x="54796" y="368984"/>
                    </a:cubicBezTo>
                    <a:cubicBezTo>
                      <a:pt x="18486" y="336241"/>
                      <a:pt x="-1286" y="291649"/>
                      <a:pt x="65" y="245547"/>
                    </a:cubicBezTo>
                    <a:cubicBezTo>
                      <a:pt x="90" y="190398"/>
                      <a:pt x="29194" y="138491"/>
                      <a:pt x="78594" y="105490"/>
                    </a:cubicBezTo>
                    <a:cubicBezTo>
                      <a:pt x="111336" y="83923"/>
                      <a:pt x="150905" y="72239"/>
                      <a:pt x="191568" y="72131"/>
                    </a:cubicBezTo>
                    <a:lnTo>
                      <a:pt x="252341" y="72131"/>
                    </a:lnTo>
                    <a:cubicBezTo>
                      <a:pt x="300343" y="72099"/>
                      <a:pt x="346117" y="54021"/>
                      <a:pt x="378481" y="22314"/>
                    </a:cubicBezTo>
                    <a:cubicBezTo>
                      <a:pt x="378820" y="21978"/>
                      <a:pt x="379270" y="21749"/>
                      <a:pt x="379764" y="21659"/>
                    </a:cubicBezTo>
                    <a:cubicBezTo>
                      <a:pt x="380778" y="21463"/>
                      <a:pt x="381818" y="21868"/>
                      <a:pt x="382347" y="22666"/>
                    </a:cubicBezTo>
                    <a:cubicBezTo>
                      <a:pt x="382606" y="23057"/>
                      <a:pt x="382724" y="23510"/>
                      <a:pt x="382681" y="23964"/>
                    </a:cubicBezTo>
                    <a:cubicBezTo>
                      <a:pt x="380106" y="48397"/>
                      <a:pt x="371011" y="71919"/>
                      <a:pt x="356164" y="92557"/>
                    </a:cubicBezTo>
                    <a:cubicBezTo>
                      <a:pt x="355714" y="93289"/>
                      <a:pt x="355791" y="94190"/>
                      <a:pt x="356360" y="94853"/>
                    </a:cubicBezTo>
                    <a:cubicBezTo>
                      <a:pt x="356926" y="95515"/>
                      <a:pt x="357874" y="95817"/>
                      <a:pt x="358779" y="95623"/>
                    </a:cubicBezTo>
                    <a:cubicBezTo>
                      <a:pt x="415671" y="84128"/>
                      <a:pt x="463084" y="49157"/>
                      <a:pt x="486535" y="1391"/>
                    </a:cubicBezTo>
                    <a:cubicBezTo>
                      <a:pt x="486829" y="970"/>
                      <a:pt x="487233" y="621"/>
                      <a:pt x="487715" y="373"/>
                    </a:cubicBezTo>
                    <a:cubicBezTo>
                      <a:pt x="488701" y="-124"/>
                      <a:pt x="489905" y="-124"/>
                      <a:pt x="490891" y="373"/>
                    </a:cubicBezTo>
                    <a:cubicBezTo>
                      <a:pt x="491373" y="619"/>
                      <a:pt x="491779" y="969"/>
                      <a:pt x="492070" y="1391"/>
                    </a:cubicBezTo>
                    <a:cubicBezTo>
                      <a:pt x="515889" y="42203"/>
                      <a:pt x="523921" y="88922"/>
                      <a:pt x="514915" y="134249"/>
                    </a:cubicBezTo>
                    <a:close/>
                    <a:moveTo>
                      <a:pt x="192181" y="202413"/>
                    </a:moveTo>
                    <a:cubicBezTo>
                      <a:pt x="166075" y="202409"/>
                      <a:pt x="144908" y="221333"/>
                      <a:pt x="144903" y="244684"/>
                    </a:cubicBezTo>
                    <a:cubicBezTo>
                      <a:pt x="144902" y="247457"/>
                      <a:pt x="145207" y="250225"/>
                      <a:pt x="145812" y="252946"/>
                    </a:cubicBezTo>
                    <a:cubicBezTo>
                      <a:pt x="149543" y="269719"/>
                      <a:pt x="164201" y="282833"/>
                      <a:pt x="182954" y="286171"/>
                    </a:cubicBezTo>
                    <a:cubicBezTo>
                      <a:pt x="208560" y="290725"/>
                      <a:pt x="233444" y="275852"/>
                      <a:pt x="238538" y="252949"/>
                    </a:cubicBezTo>
                    <a:cubicBezTo>
                      <a:pt x="239141" y="250231"/>
                      <a:pt x="239445" y="247465"/>
                      <a:pt x="239445" y="244693"/>
                    </a:cubicBezTo>
                    <a:lnTo>
                      <a:pt x="239445" y="205220"/>
                    </a:lnTo>
                    <a:cubicBezTo>
                      <a:pt x="239357" y="203656"/>
                      <a:pt x="237958" y="202406"/>
                      <a:pt x="236210" y="202327"/>
                    </a:cubicBezTo>
                    <a:close/>
                  </a:path>
                </a:pathLst>
              </a:custGeom>
              <a:gradFill flip="none" rotWithShape="1">
                <a:gsLst>
                  <a:gs pos="35000">
                    <a:srgbClr val="3802DB"/>
                  </a:gs>
                  <a:gs pos="10000">
                    <a:srgbClr val="D59ED7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0" cap="none" spc="0" normalizeH="0" baseline="0" noProof="0">
                  <a:ln w="3175">
                    <a:noFill/>
                  </a:ln>
                  <a:gradFill>
                    <a:gsLst>
                      <a:gs pos="77528">
                        <a:srgbClr val="000000"/>
                      </a:gs>
                      <a:gs pos="53933">
                        <a:srgbClr val="000000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</p:txBody>
          </p:sp>
        </p:grp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67EFCC3-C943-6608-DA8D-E429B4C786A0}"/>
                </a:ext>
              </a:extLst>
            </p:cNvPr>
            <p:cNvCxnSpPr>
              <a:cxnSpLocks/>
            </p:cNvCxnSpPr>
            <p:nvPr/>
          </p:nvCxnSpPr>
          <p:spPr>
            <a:xfrm>
              <a:off x="8407363" y="3288986"/>
              <a:ext cx="189656" cy="0"/>
            </a:xfrm>
            <a:prstGeom prst="line">
              <a:avLst/>
            </a:prstGeom>
            <a:noFill/>
            <a:ln w="12700" cap="flat" cmpd="sng" algn="ctr">
              <a:solidFill>
                <a:srgbClr val="C039C4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ABBF7E6A-0234-32B4-B059-401A394706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48244" y="3286493"/>
              <a:ext cx="357909" cy="2493"/>
            </a:xfrm>
            <a:prstGeom prst="straightConnector1">
              <a:avLst/>
            </a:prstGeom>
            <a:noFill/>
            <a:ln w="12700" cap="flat" cmpd="sng" algn="ctr">
              <a:solidFill>
                <a:srgbClr val="C039C4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sp>
          <p:nvSpPr>
            <p:cNvPr id="132" name="Rounded Rectangle 179">
              <a:extLst>
                <a:ext uri="{FF2B5EF4-FFF2-40B4-BE49-F238E27FC236}">
                  <a16:creationId xmlns:a16="http://schemas.microsoft.com/office/drawing/2014/main" id="{8A2A6921-D99D-C55C-B3AC-415F0121C2FE}"/>
                </a:ext>
              </a:extLst>
            </p:cNvPr>
            <p:cNvSpPr/>
            <p:nvPr/>
          </p:nvSpPr>
          <p:spPr>
            <a:xfrm>
              <a:off x="9015293" y="3173373"/>
              <a:ext cx="945128" cy="238923"/>
            </a:xfrm>
            <a:prstGeom prst="roundRect">
              <a:avLst>
                <a:gd name="adj" fmla="val 20736"/>
              </a:avLst>
            </a:prstGeom>
            <a:solidFill>
              <a:srgbClr val="ECE9EF"/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FE44F99B-0126-373F-BBAC-58D0B09B6645}"/>
                </a:ext>
              </a:extLst>
            </p:cNvPr>
            <p:cNvSpPr txBox="1"/>
            <p:nvPr/>
          </p:nvSpPr>
          <p:spPr>
            <a:xfrm>
              <a:off x="9032446" y="3186590"/>
              <a:ext cx="905223" cy="226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bold"/>
                  <a:cs typeface="Calibri" panose="020F0502020204030204" pitchFamily="34" charset="0"/>
                </a:rPr>
                <a:t>Data 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808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8">
            <a:extLst>
              <a:ext uri="{FF2B5EF4-FFF2-40B4-BE49-F238E27FC236}">
                <a16:creationId xmlns:a16="http://schemas.microsoft.com/office/drawing/2014/main" id="{E741A62B-6FDF-3A7B-9554-B6B0B6D6E417}"/>
              </a:ext>
            </a:extLst>
          </p:cNvPr>
          <p:cNvGrpSpPr/>
          <p:nvPr/>
        </p:nvGrpSpPr>
        <p:grpSpPr>
          <a:xfrm>
            <a:off x="309902" y="1676429"/>
            <a:ext cx="5300096" cy="3220128"/>
            <a:chOff x="0" y="0"/>
            <a:chExt cx="12192000" cy="6858000"/>
          </a:xfrm>
        </p:grpSpPr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88E6DE1D-49DD-29B5-466D-15E837365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F8FD8729-C2D2-C8A9-0B80-933C298DF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75688" y="306212"/>
              <a:ext cx="1581800" cy="150935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2781E91-2530-BB28-47E0-61973B04D2EF}"/>
              </a:ext>
            </a:extLst>
          </p:cNvPr>
          <p:cNvGrpSpPr/>
          <p:nvPr/>
        </p:nvGrpSpPr>
        <p:grpSpPr>
          <a:xfrm>
            <a:off x="5908356" y="1565473"/>
            <a:ext cx="6072726" cy="3331084"/>
            <a:chOff x="7066206" y="2014639"/>
            <a:chExt cx="4928944" cy="2703683"/>
          </a:xfrm>
        </p:grpSpPr>
        <p:sp>
          <p:nvSpPr>
            <p:cNvPr id="4" name="Rounded Rectangle 2">
              <a:extLst>
                <a:ext uri="{FF2B5EF4-FFF2-40B4-BE49-F238E27FC236}">
                  <a16:creationId xmlns:a16="http://schemas.microsoft.com/office/drawing/2014/main" id="{BDB24F3C-5C9B-AB08-48BD-734696BD6F19}"/>
                </a:ext>
              </a:extLst>
            </p:cNvPr>
            <p:cNvSpPr/>
            <p:nvPr/>
          </p:nvSpPr>
          <p:spPr>
            <a:xfrm>
              <a:off x="7066206" y="2139677"/>
              <a:ext cx="4928944" cy="2578645"/>
            </a:xfrm>
            <a:prstGeom prst="roundRect">
              <a:avLst>
                <a:gd name="adj" fmla="val 2119"/>
              </a:avLst>
            </a:prstGeom>
            <a:solidFill>
              <a:srgbClr val="FFFFFF"/>
            </a:solidFill>
            <a:ln w="19050" cap="flat" cmpd="sng" algn="ctr">
              <a:gradFill>
                <a:gsLst>
                  <a:gs pos="67000">
                    <a:srgbClr val="3802DB"/>
                  </a:gs>
                  <a:gs pos="100000">
                    <a:srgbClr val="C039C4"/>
                  </a:gs>
                </a:gsLst>
                <a:lin ang="0" scaled="0"/>
              </a:gradFill>
              <a:prstDash val="solid"/>
            </a:ln>
            <a:effectLst>
              <a:outerShdw blurRad="127000" dist="1270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" name="Rounded Rectangle 51">
              <a:extLst>
                <a:ext uri="{FF2B5EF4-FFF2-40B4-BE49-F238E27FC236}">
                  <a16:creationId xmlns:a16="http://schemas.microsoft.com/office/drawing/2014/main" id="{420C777D-862E-7148-9E5F-9BBE5A950F67}"/>
                </a:ext>
              </a:extLst>
            </p:cNvPr>
            <p:cNvSpPr/>
            <p:nvPr/>
          </p:nvSpPr>
          <p:spPr>
            <a:xfrm>
              <a:off x="8706159" y="2587974"/>
              <a:ext cx="2833042" cy="1692111"/>
            </a:xfrm>
            <a:prstGeom prst="roundRect">
              <a:avLst>
                <a:gd name="adj" fmla="val 2532"/>
              </a:avLst>
            </a:prstGeom>
            <a:solidFill>
              <a:srgbClr val="F5F3F6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" name="Rounded Rectangle 189">
              <a:extLst>
                <a:ext uri="{FF2B5EF4-FFF2-40B4-BE49-F238E27FC236}">
                  <a16:creationId xmlns:a16="http://schemas.microsoft.com/office/drawing/2014/main" id="{58FA8E05-BCB3-3DF0-F158-FBE8DBFAAE32}"/>
                </a:ext>
              </a:extLst>
            </p:cNvPr>
            <p:cNvSpPr/>
            <p:nvPr/>
          </p:nvSpPr>
          <p:spPr>
            <a:xfrm>
              <a:off x="8788786" y="2735137"/>
              <a:ext cx="2646150" cy="1436721"/>
            </a:xfrm>
            <a:prstGeom prst="roundRect">
              <a:avLst>
                <a:gd name="adj" fmla="val 8095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3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7" name="Rounded Rectangle 39">
              <a:extLst>
                <a:ext uri="{FF2B5EF4-FFF2-40B4-BE49-F238E27FC236}">
                  <a16:creationId xmlns:a16="http://schemas.microsoft.com/office/drawing/2014/main" id="{44F9AA9D-895C-343E-A64B-AB9B0B748F33}"/>
                </a:ext>
              </a:extLst>
            </p:cNvPr>
            <p:cNvSpPr/>
            <p:nvPr/>
          </p:nvSpPr>
          <p:spPr>
            <a:xfrm>
              <a:off x="8901202" y="2999080"/>
              <a:ext cx="1211063" cy="239082"/>
            </a:xfrm>
            <a:prstGeom prst="roundRect">
              <a:avLst>
                <a:gd name="adj" fmla="val 26451"/>
              </a:avLst>
            </a:prstGeom>
            <a:gradFill flip="none" rotWithShape="1">
              <a:gsLst>
                <a:gs pos="49000">
                  <a:srgbClr val="3802DB"/>
                </a:gs>
                <a:gs pos="0">
                  <a:srgbClr val="C039C4"/>
                </a:gs>
              </a:gsLst>
              <a:lin ang="12600000" scaled="0"/>
              <a:tileRect/>
            </a:gra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Backend API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289457-F64F-FCFA-ABEA-198C801CC98A}"/>
                </a:ext>
              </a:extLst>
            </p:cNvPr>
            <p:cNvSpPr txBox="1"/>
            <p:nvPr/>
          </p:nvSpPr>
          <p:spPr>
            <a:xfrm>
              <a:off x="8951435" y="2014639"/>
              <a:ext cx="1180600" cy="232791"/>
            </a:xfrm>
            <a:prstGeom prst="roundRect">
              <a:avLst/>
            </a:prstGeom>
            <a:solidFill>
              <a:srgbClr val="FFFFFF"/>
            </a:solidFill>
          </p:spPr>
          <p:txBody>
            <a:bodyPr wrap="none" lIns="91440" rIns="91440" rtlCol="0">
              <a:noAutofit/>
            </a:bodyPr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3802DB"/>
                  </a:solidFill>
                  <a:effectLst/>
                  <a:uLnTx/>
                  <a:uFillTx/>
                  <a:latin typeface="Segoe UI Semibold"/>
                </a:rPr>
                <a:t>Cloud Services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8D2932D-FD44-142E-A634-E3FA4213F7C8}"/>
                </a:ext>
              </a:extLst>
            </p:cNvPr>
            <p:cNvSpPr txBox="1"/>
            <p:nvPr/>
          </p:nvSpPr>
          <p:spPr>
            <a:xfrm>
              <a:off x="9034736" y="3238162"/>
              <a:ext cx="943992" cy="824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C039C4"/>
                  </a:solidFill>
                  <a:effectLst/>
                  <a:uLnTx/>
                  <a:uFillTx/>
                  <a:latin typeface="Segoe UI Semibold"/>
                </a:rPr>
                <a:t>Identity</a:t>
              </a:r>
            </a:p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kern="0" dirty="0">
                  <a:solidFill>
                    <a:srgbClr val="C039C4"/>
                  </a:solidFill>
                  <a:latin typeface="Segoe UI Semibold"/>
                </a:rPr>
                <a:t>Catalog</a:t>
              </a:r>
            </a:p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C039C4"/>
                  </a:solidFill>
                  <a:effectLst/>
                  <a:uLnTx/>
                  <a:uFillTx/>
                  <a:latin typeface="Segoe UI Semibold"/>
                </a:rPr>
                <a:t>Order</a:t>
              </a:r>
            </a:p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kern="0" dirty="0">
                  <a:solidFill>
                    <a:srgbClr val="C039C4"/>
                  </a:solidFill>
                  <a:latin typeface="Segoe UI Semibold"/>
                </a:rPr>
                <a:t>Basket</a:t>
              </a:r>
            </a:p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kern="0" dirty="0">
                  <a:solidFill>
                    <a:srgbClr val="C039C4"/>
                  </a:solidFill>
                  <a:latin typeface="Segoe UI Semibold"/>
                </a:rPr>
                <a:t>Payment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C039C4"/>
                </a:solidFill>
                <a:effectLst/>
                <a:uLnTx/>
                <a:uFillTx/>
                <a:latin typeface="Segoe UI Semibold"/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D9F35DC-9E39-6BCB-E624-47AFF48AFB1A}"/>
                </a:ext>
              </a:extLst>
            </p:cNvPr>
            <p:cNvGrpSpPr/>
            <p:nvPr/>
          </p:nvGrpSpPr>
          <p:grpSpPr>
            <a:xfrm>
              <a:off x="7323913" y="2569946"/>
              <a:ext cx="1143000" cy="1143000"/>
              <a:chOff x="3482545" y="3354467"/>
              <a:chExt cx="1143000" cy="1143000"/>
            </a:xfrm>
          </p:grpSpPr>
          <p:sp>
            <p:nvSpPr>
              <p:cNvPr id="110" name="Rounded Rectangle 92">
                <a:extLst>
                  <a:ext uri="{FF2B5EF4-FFF2-40B4-BE49-F238E27FC236}">
                    <a16:creationId xmlns:a16="http://schemas.microsoft.com/office/drawing/2014/main" id="{2ADD28FF-B53A-62D0-C708-9D1930422B96}"/>
                  </a:ext>
                </a:extLst>
              </p:cNvPr>
              <p:cNvSpPr/>
              <p:nvPr/>
            </p:nvSpPr>
            <p:spPr>
              <a:xfrm>
                <a:off x="3482545" y="3354467"/>
                <a:ext cx="1143000" cy="1143000"/>
              </a:xfrm>
              <a:prstGeom prst="roundRect">
                <a:avLst>
                  <a:gd name="adj" fmla="val 6599"/>
                </a:avLst>
              </a:prstGeom>
              <a:solidFill>
                <a:srgbClr val="F5F3F6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74FE3AA-65EE-0747-276D-865866B31DAD}"/>
                  </a:ext>
                </a:extLst>
              </p:cNvPr>
              <p:cNvSpPr txBox="1"/>
              <p:nvPr/>
            </p:nvSpPr>
            <p:spPr>
              <a:xfrm>
                <a:off x="3485774" y="3392349"/>
                <a:ext cx="1113517" cy="224827"/>
              </a:xfrm>
              <a:prstGeom prst="rect">
                <a:avLst/>
              </a:prstGeom>
              <a:solidFill>
                <a:srgbClr val="F5F3F6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C039C4"/>
                    </a:solidFill>
                    <a:effectLst/>
                    <a:uLnTx/>
                    <a:uFillTx/>
                    <a:latin typeface="Segoe UI Semibold"/>
                  </a:rPr>
                  <a:t>Web App</a:t>
                </a:r>
              </a:p>
            </p:txBody>
          </p:sp>
          <p:sp>
            <p:nvSpPr>
              <p:cNvPr id="112" name="Rounded Rectangle 137">
                <a:extLst>
                  <a:ext uri="{FF2B5EF4-FFF2-40B4-BE49-F238E27FC236}">
                    <a16:creationId xmlns:a16="http://schemas.microsoft.com/office/drawing/2014/main" id="{1C890BE9-C421-F854-E2A4-ECC06E5030DF}"/>
                  </a:ext>
                </a:extLst>
              </p:cNvPr>
              <p:cNvSpPr/>
              <p:nvPr/>
            </p:nvSpPr>
            <p:spPr>
              <a:xfrm>
                <a:off x="3585963" y="3836624"/>
                <a:ext cx="960120" cy="527747"/>
              </a:xfrm>
              <a:prstGeom prst="roundRect">
                <a:avLst>
                  <a:gd name="adj" fmla="val 15470"/>
                </a:avLst>
              </a:prstGeom>
              <a:solidFill>
                <a:srgbClr val="F5F3F6"/>
              </a:solidFill>
              <a:ln w="12700" cap="flat" cmpd="sng" algn="ctr">
                <a:solidFill>
                  <a:srgbClr val="3802DB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91F2C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Blazor</a:t>
                </a: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91F2C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 App</a:t>
                </a: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128A49FE-770C-B7F5-C41F-2DE6765EFF5A}"/>
                  </a:ext>
                </a:extLst>
              </p:cNvPr>
              <p:cNvSpPr/>
              <p:nvPr/>
            </p:nvSpPr>
            <p:spPr>
              <a:xfrm>
                <a:off x="3947329" y="3673153"/>
                <a:ext cx="237236" cy="242538"/>
              </a:xfrm>
              <a:prstGeom prst="ellipse">
                <a:avLst/>
              </a:prstGeom>
              <a:solidFill>
                <a:srgbClr val="F5F3F6"/>
              </a:solidFill>
              <a:ln w="12700" cap="flat" cmpd="sng" algn="ctr">
                <a:solidFill>
                  <a:srgbClr val="3802DB"/>
                </a:solidFill>
                <a:prstDash val="solid"/>
              </a:ln>
              <a:effectLst>
                <a:outerShdw blurRad="127000" dist="1270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4" name="Graphic 23" descr="Blazor logo">
                <a:extLst>
                  <a:ext uri="{FF2B5EF4-FFF2-40B4-BE49-F238E27FC236}">
                    <a16:creationId xmlns:a16="http://schemas.microsoft.com/office/drawing/2014/main" id="{3D6956FE-C3EF-C72B-1C93-9E82832F1A75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SpPr/>
              <p:nvPr/>
            </p:nvSpPr>
            <p:spPr>
              <a:xfrm>
                <a:off x="3998416" y="3725087"/>
                <a:ext cx="137838" cy="131799"/>
              </a:xfrm>
              <a:custGeom>
                <a:avLst/>
                <a:gdLst>
                  <a:gd name="connsiteX0" fmla="*/ 514915 w 518508"/>
                  <a:gd name="connsiteY0" fmla="*/ 134249 h 419189"/>
                  <a:gd name="connsiteX1" fmla="*/ 413965 w 518508"/>
                  <a:gd name="connsiteY1" fmla="*/ 295831 h 419189"/>
                  <a:gd name="connsiteX2" fmla="*/ 220179 w 518508"/>
                  <a:gd name="connsiteY2" fmla="*/ 360751 h 419189"/>
                  <a:gd name="connsiteX3" fmla="*/ 177098 w 518508"/>
                  <a:gd name="connsiteY3" fmla="*/ 358412 h 419189"/>
                  <a:gd name="connsiteX4" fmla="*/ 67296 w 518508"/>
                  <a:gd name="connsiteY4" fmla="*/ 247081 h 419189"/>
                  <a:gd name="connsiteX5" fmla="*/ 104911 w 518508"/>
                  <a:gd name="connsiteY5" fmla="*/ 166906 h 419189"/>
                  <a:gd name="connsiteX6" fmla="*/ 284801 w 518508"/>
                  <a:gd name="connsiteY6" fmla="*/ 165769 h 419189"/>
                  <a:gd name="connsiteX7" fmla="*/ 323679 w 518508"/>
                  <a:gd name="connsiteY7" fmla="*/ 245459 h 419189"/>
                  <a:gd name="connsiteX8" fmla="*/ 296090 w 518508"/>
                  <a:gd name="connsiteY8" fmla="*/ 281625 h 419189"/>
                  <a:gd name="connsiteX9" fmla="*/ 266398 w 518508"/>
                  <a:gd name="connsiteY9" fmla="*/ 251334 h 419189"/>
                  <a:gd name="connsiteX10" fmla="*/ 266398 w 518508"/>
                  <a:gd name="connsiteY10" fmla="*/ 203016 h 419189"/>
                  <a:gd name="connsiteX11" fmla="*/ 233570 w 518508"/>
                  <a:gd name="connsiteY11" fmla="*/ 173394 h 419189"/>
                  <a:gd name="connsiteX12" fmla="*/ 188289 w 518508"/>
                  <a:gd name="connsiteY12" fmla="*/ 173394 h 419189"/>
                  <a:gd name="connsiteX13" fmla="*/ 121828 w 518508"/>
                  <a:gd name="connsiteY13" fmla="*/ 205246 h 419189"/>
                  <a:gd name="connsiteX14" fmla="*/ 144548 w 518508"/>
                  <a:gd name="connsiteY14" fmla="*/ 302864 h 419189"/>
                  <a:gd name="connsiteX15" fmla="*/ 175492 w 518508"/>
                  <a:gd name="connsiteY15" fmla="*/ 313541 h 419189"/>
                  <a:gd name="connsiteX16" fmla="*/ 246507 w 518508"/>
                  <a:gd name="connsiteY16" fmla="*/ 290883 h 419189"/>
                  <a:gd name="connsiteX17" fmla="*/ 248091 w 518508"/>
                  <a:gd name="connsiteY17" fmla="*/ 288771 h 419189"/>
                  <a:gd name="connsiteX18" fmla="*/ 249676 w 518508"/>
                  <a:gd name="connsiteY18" fmla="*/ 291116 h 419189"/>
                  <a:gd name="connsiteX19" fmla="*/ 297222 w 518508"/>
                  <a:gd name="connsiteY19" fmla="*/ 311368 h 419189"/>
                  <a:gd name="connsiteX20" fmla="*/ 355441 w 518508"/>
                  <a:gd name="connsiteY20" fmla="*/ 252606 h 419189"/>
                  <a:gd name="connsiteX21" fmla="*/ 350750 w 518508"/>
                  <a:gd name="connsiteY21" fmla="*/ 215260 h 419189"/>
                  <a:gd name="connsiteX22" fmla="*/ 287876 w 518508"/>
                  <a:gd name="connsiteY22" fmla="*/ 129522 h 419189"/>
                  <a:gd name="connsiteX23" fmla="*/ 75110 w 518508"/>
                  <a:gd name="connsiteY23" fmla="*/ 150367 h 419189"/>
                  <a:gd name="connsiteX24" fmla="*/ 34472 w 518508"/>
                  <a:gd name="connsiteY24" fmla="*/ 246246 h 419189"/>
                  <a:gd name="connsiteX25" fmla="*/ 81146 w 518508"/>
                  <a:gd name="connsiteY25" fmla="*/ 346270 h 419189"/>
                  <a:gd name="connsiteX26" fmla="*/ 192337 w 518508"/>
                  <a:gd name="connsiteY26" fmla="*/ 389340 h 419189"/>
                  <a:gd name="connsiteX27" fmla="*/ 217565 w 518508"/>
                  <a:gd name="connsiteY27" fmla="*/ 390030 h 419189"/>
                  <a:gd name="connsiteX28" fmla="*/ 400656 w 518508"/>
                  <a:gd name="connsiteY28" fmla="*/ 341168 h 419189"/>
                  <a:gd name="connsiteX29" fmla="*/ 401692 w 518508"/>
                  <a:gd name="connsiteY29" fmla="*/ 342354 h 419189"/>
                  <a:gd name="connsiteX30" fmla="*/ 192342 w 518508"/>
                  <a:gd name="connsiteY30" fmla="*/ 418933 h 419189"/>
                  <a:gd name="connsiteX31" fmla="*/ 54796 w 518508"/>
                  <a:gd name="connsiteY31" fmla="*/ 368984 h 419189"/>
                  <a:gd name="connsiteX32" fmla="*/ 65 w 518508"/>
                  <a:gd name="connsiteY32" fmla="*/ 245547 h 419189"/>
                  <a:gd name="connsiteX33" fmla="*/ 78594 w 518508"/>
                  <a:gd name="connsiteY33" fmla="*/ 105490 h 419189"/>
                  <a:gd name="connsiteX34" fmla="*/ 191568 w 518508"/>
                  <a:gd name="connsiteY34" fmla="*/ 72131 h 419189"/>
                  <a:gd name="connsiteX35" fmla="*/ 252341 w 518508"/>
                  <a:gd name="connsiteY35" fmla="*/ 72131 h 419189"/>
                  <a:gd name="connsiteX36" fmla="*/ 378481 w 518508"/>
                  <a:gd name="connsiteY36" fmla="*/ 22314 h 419189"/>
                  <a:gd name="connsiteX37" fmla="*/ 379764 w 518508"/>
                  <a:gd name="connsiteY37" fmla="*/ 21659 h 419189"/>
                  <a:gd name="connsiteX38" fmla="*/ 382347 w 518508"/>
                  <a:gd name="connsiteY38" fmla="*/ 22666 h 419189"/>
                  <a:gd name="connsiteX39" fmla="*/ 382681 w 518508"/>
                  <a:gd name="connsiteY39" fmla="*/ 23964 h 419189"/>
                  <a:gd name="connsiteX40" fmla="*/ 356164 w 518508"/>
                  <a:gd name="connsiteY40" fmla="*/ 92557 h 419189"/>
                  <a:gd name="connsiteX41" fmla="*/ 356360 w 518508"/>
                  <a:gd name="connsiteY41" fmla="*/ 94853 h 419189"/>
                  <a:gd name="connsiteX42" fmla="*/ 358779 w 518508"/>
                  <a:gd name="connsiteY42" fmla="*/ 95623 h 419189"/>
                  <a:gd name="connsiteX43" fmla="*/ 486535 w 518508"/>
                  <a:gd name="connsiteY43" fmla="*/ 1391 h 419189"/>
                  <a:gd name="connsiteX44" fmla="*/ 487715 w 518508"/>
                  <a:gd name="connsiteY44" fmla="*/ 373 h 419189"/>
                  <a:gd name="connsiteX45" fmla="*/ 490891 w 518508"/>
                  <a:gd name="connsiteY45" fmla="*/ 373 h 419189"/>
                  <a:gd name="connsiteX46" fmla="*/ 492070 w 518508"/>
                  <a:gd name="connsiteY46" fmla="*/ 1391 h 419189"/>
                  <a:gd name="connsiteX47" fmla="*/ 514915 w 518508"/>
                  <a:gd name="connsiteY47" fmla="*/ 134249 h 419189"/>
                  <a:gd name="connsiteX48" fmla="*/ 192181 w 518508"/>
                  <a:gd name="connsiteY48" fmla="*/ 202413 h 419189"/>
                  <a:gd name="connsiteX49" fmla="*/ 144903 w 518508"/>
                  <a:gd name="connsiteY49" fmla="*/ 244684 h 419189"/>
                  <a:gd name="connsiteX50" fmla="*/ 145812 w 518508"/>
                  <a:gd name="connsiteY50" fmla="*/ 252946 h 419189"/>
                  <a:gd name="connsiteX51" fmla="*/ 182954 w 518508"/>
                  <a:gd name="connsiteY51" fmla="*/ 286171 h 419189"/>
                  <a:gd name="connsiteX52" fmla="*/ 238538 w 518508"/>
                  <a:gd name="connsiteY52" fmla="*/ 252949 h 419189"/>
                  <a:gd name="connsiteX53" fmla="*/ 239445 w 518508"/>
                  <a:gd name="connsiteY53" fmla="*/ 244693 h 419189"/>
                  <a:gd name="connsiteX54" fmla="*/ 239445 w 518508"/>
                  <a:gd name="connsiteY54" fmla="*/ 205220 h 419189"/>
                  <a:gd name="connsiteX55" fmla="*/ 236210 w 518508"/>
                  <a:gd name="connsiteY55" fmla="*/ 202327 h 419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518508" h="419189">
                    <a:moveTo>
                      <a:pt x="514915" y="134249"/>
                    </a:moveTo>
                    <a:cubicBezTo>
                      <a:pt x="503706" y="197101"/>
                      <a:pt x="467935" y="254356"/>
                      <a:pt x="413965" y="295831"/>
                    </a:cubicBezTo>
                    <a:cubicBezTo>
                      <a:pt x="359995" y="337306"/>
                      <a:pt x="291328" y="360310"/>
                      <a:pt x="220179" y="360751"/>
                    </a:cubicBezTo>
                    <a:cubicBezTo>
                      <a:pt x="205767" y="361246"/>
                      <a:pt x="191337" y="360462"/>
                      <a:pt x="177098" y="358412"/>
                    </a:cubicBezTo>
                    <a:cubicBezTo>
                      <a:pt x="115735" y="349087"/>
                      <a:pt x="69986" y="302699"/>
                      <a:pt x="67296" y="247081"/>
                    </a:cubicBezTo>
                    <a:cubicBezTo>
                      <a:pt x="67584" y="216977"/>
                      <a:pt x="81094" y="188180"/>
                      <a:pt x="104911" y="166906"/>
                    </a:cubicBezTo>
                    <a:cubicBezTo>
                      <a:pt x="154462" y="122645"/>
                      <a:pt x="234555" y="122139"/>
                      <a:pt x="284801" y="165769"/>
                    </a:cubicBezTo>
                    <a:cubicBezTo>
                      <a:pt x="308951" y="186739"/>
                      <a:pt x="322915" y="215361"/>
                      <a:pt x="323679" y="245459"/>
                    </a:cubicBezTo>
                    <a:cubicBezTo>
                      <a:pt x="324218" y="264469"/>
                      <a:pt x="315011" y="281143"/>
                      <a:pt x="296090" y="281625"/>
                    </a:cubicBezTo>
                    <a:cubicBezTo>
                      <a:pt x="275875" y="281625"/>
                      <a:pt x="266398" y="268722"/>
                      <a:pt x="266398" y="251334"/>
                    </a:cubicBezTo>
                    <a:lnTo>
                      <a:pt x="266398" y="203016"/>
                    </a:lnTo>
                    <a:cubicBezTo>
                      <a:pt x="266414" y="186753"/>
                      <a:pt x="251754" y="173523"/>
                      <a:pt x="233570" y="173394"/>
                    </a:cubicBezTo>
                    <a:lnTo>
                      <a:pt x="188289" y="173394"/>
                    </a:lnTo>
                    <a:cubicBezTo>
                      <a:pt x="161526" y="173229"/>
                      <a:pt x="136497" y="185224"/>
                      <a:pt x="121828" y="205246"/>
                    </a:cubicBezTo>
                    <a:cubicBezTo>
                      <a:pt x="97964" y="237813"/>
                      <a:pt x="108136" y="281518"/>
                      <a:pt x="144548" y="302864"/>
                    </a:cubicBezTo>
                    <a:cubicBezTo>
                      <a:pt x="153899" y="308346"/>
                      <a:pt x="164447" y="311985"/>
                      <a:pt x="175492" y="313541"/>
                    </a:cubicBezTo>
                    <a:cubicBezTo>
                      <a:pt x="201929" y="317263"/>
                      <a:pt x="228672" y="308731"/>
                      <a:pt x="246507" y="290883"/>
                    </a:cubicBezTo>
                    <a:lnTo>
                      <a:pt x="248091" y="288771"/>
                    </a:lnTo>
                    <a:lnTo>
                      <a:pt x="249676" y="291116"/>
                    </a:lnTo>
                    <a:cubicBezTo>
                      <a:pt x="260738" y="304558"/>
                      <a:pt x="278583" y="312159"/>
                      <a:pt x="297222" y="311368"/>
                    </a:cubicBezTo>
                    <a:cubicBezTo>
                      <a:pt x="331241" y="309158"/>
                      <a:pt x="357078" y="283079"/>
                      <a:pt x="355441" y="252606"/>
                    </a:cubicBezTo>
                    <a:cubicBezTo>
                      <a:pt x="355600" y="240031"/>
                      <a:pt x="354024" y="227489"/>
                      <a:pt x="350750" y="215260"/>
                    </a:cubicBezTo>
                    <a:cubicBezTo>
                      <a:pt x="342352" y="180714"/>
                      <a:pt x="319955" y="150171"/>
                      <a:pt x="287876" y="129522"/>
                    </a:cubicBezTo>
                    <a:cubicBezTo>
                      <a:pt x="221438" y="86755"/>
                      <a:pt x="129622" y="95750"/>
                      <a:pt x="75110" y="150367"/>
                    </a:cubicBezTo>
                    <a:cubicBezTo>
                      <a:pt x="48788" y="176740"/>
                      <a:pt x="34311" y="210894"/>
                      <a:pt x="34472" y="246246"/>
                    </a:cubicBezTo>
                    <a:cubicBezTo>
                      <a:pt x="34977" y="283732"/>
                      <a:pt x="51706" y="319585"/>
                      <a:pt x="81146" y="346270"/>
                    </a:cubicBezTo>
                    <a:cubicBezTo>
                      <a:pt x="110583" y="372953"/>
                      <a:pt x="150439" y="388392"/>
                      <a:pt x="192337" y="389340"/>
                    </a:cubicBezTo>
                    <a:cubicBezTo>
                      <a:pt x="192337" y="389340"/>
                      <a:pt x="204196" y="390305"/>
                      <a:pt x="217565" y="390030"/>
                    </a:cubicBezTo>
                    <a:cubicBezTo>
                      <a:pt x="282550" y="389662"/>
                      <a:pt x="346069" y="372711"/>
                      <a:pt x="400656" y="341168"/>
                    </a:cubicBezTo>
                    <a:cubicBezTo>
                      <a:pt x="401432" y="340685"/>
                      <a:pt x="402209" y="341650"/>
                      <a:pt x="401692" y="342354"/>
                    </a:cubicBezTo>
                    <a:cubicBezTo>
                      <a:pt x="347903" y="394183"/>
                      <a:pt x="271324" y="422196"/>
                      <a:pt x="192342" y="418933"/>
                    </a:cubicBezTo>
                    <a:cubicBezTo>
                      <a:pt x="140793" y="419771"/>
                      <a:pt x="91102" y="401726"/>
                      <a:pt x="54796" y="368984"/>
                    </a:cubicBezTo>
                    <a:cubicBezTo>
                      <a:pt x="18486" y="336241"/>
                      <a:pt x="-1286" y="291649"/>
                      <a:pt x="65" y="245547"/>
                    </a:cubicBezTo>
                    <a:cubicBezTo>
                      <a:pt x="90" y="190398"/>
                      <a:pt x="29194" y="138491"/>
                      <a:pt x="78594" y="105490"/>
                    </a:cubicBezTo>
                    <a:cubicBezTo>
                      <a:pt x="111336" y="83923"/>
                      <a:pt x="150905" y="72239"/>
                      <a:pt x="191568" y="72131"/>
                    </a:cubicBezTo>
                    <a:lnTo>
                      <a:pt x="252341" y="72131"/>
                    </a:lnTo>
                    <a:cubicBezTo>
                      <a:pt x="300343" y="72099"/>
                      <a:pt x="346117" y="54021"/>
                      <a:pt x="378481" y="22314"/>
                    </a:cubicBezTo>
                    <a:cubicBezTo>
                      <a:pt x="378820" y="21978"/>
                      <a:pt x="379270" y="21749"/>
                      <a:pt x="379764" y="21659"/>
                    </a:cubicBezTo>
                    <a:cubicBezTo>
                      <a:pt x="380778" y="21463"/>
                      <a:pt x="381818" y="21868"/>
                      <a:pt x="382347" y="22666"/>
                    </a:cubicBezTo>
                    <a:cubicBezTo>
                      <a:pt x="382606" y="23057"/>
                      <a:pt x="382724" y="23510"/>
                      <a:pt x="382681" y="23964"/>
                    </a:cubicBezTo>
                    <a:cubicBezTo>
                      <a:pt x="380106" y="48397"/>
                      <a:pt x="371011" y="71919"/>
                      <a:pt x="356164" y="92557"/>
                    </a:cubicBezTo>
                    <a:cubicBezTo>
                      <a:pt x="355714" y="93289"/>
                      <a:pt x="355791" y="94190"/>
                      <a:pt x="356360" y="94853"/>
                    </a:cubicBezTo>
                    <a:cubicBezTo>
                      <a:pt x="356926" y="95515"/>
                      <a:pt x="357874" y="95817"/>
                      <a:pt x="358779" y="95623"/>
                    </a:cubicBezTo>
                    <a:cubicBezTo>
                      <a:pt x="415671" y="84128"/>
                      <a:pt x="463084" y="49157"/>
                      <a:pt x="486535" y="1391"/>
                    </a:cubicBezTo>
                    <a:cubicBezTo>
                      <a:pt x="486829" y="970"/>
                      <a:pt x="487233" y="621"/>
                      <a:pt x="487715" y="373"/>
                    </a:cubicBezTo>
                    <a:cubicBezTo>
                      <a:pt x="488701" y="-124"/>
                      <a:pt x="489905" y="-124"/>
                      <a:pt x="490891" y="373"/>
                    </a:cubicBezTo>
                    <a:cubicBezTo>
                      <a:pt x="491373" y="619"/>
                      <a:pt x="491779" y="969"/>
                      <a:pt x="492070" y="1391"/>
                    </a:cubicBezTo>
                    <a:cubicBezTo>
                      <a:pt x="515889" y="42203"/>
                      <a:pt x="523921" y="88922"/>
                      <a:pt x="514915" y="134249"/>
                    </a:cubicBezTo>
                    <a:close/>
                    <a:moveTo>
                      <a:pt x="192181" y="202413"/>
                    </a:moveTo>
                    <a:cubicBezTo>
                      <a:pt x="166075" y="202409"/>
                      <a:pt x="144908" y="221333"/>
                      <a:pt x="144903" y="244684"/>
                    </a:cubicBezTo>
                    <a:cubicBezTo>
                      <a:pt x="144902" y="247457"/>
                      <a:pt x="145207" y="250225"/>
                      <a:pt x="145812" y="252946"/>
                    </a:cubicBezTo>
                    <a:cubicBezTo>
                      <a:pt x="149543" y="269719"/>
                      <a:pt x="164201" y="282833"/>
                      <a:pt x="182954" y="286171"/>
                    </a:cubicBezTo>
                    <a:cubicBezTo>
                      <a:pt x="208560" y="290725"/>
                      <a:pt x="233444" y="275852"/>
                      <a:pt x="238538" y="252949"/>
                    </a:cubicBezTo>
                    <a:cubicBezTo>
                      <a:pt x="239141" y="250231"/>
                      <a:pt x="239445" y="247465"/>
                      <a:pt x="239445" y="244693"/>
                    </a:cubicBezTo>
                    <a:lnTo>
                      <a:pt x="239445" y="205220"/>
                    </a:lnTo>
                    <a:cubicBezTo>
                      <a:pt x="239357" y="203656"/>
                      <a:pt x="237958" y="202406"/>
                      <a:pt x="236210" y="202327"/>
                    </a:cubicBezTo>
                    <a:close/>
                  </a:path>
                </a:pathLst>
              </a:custGeom>
              <a:gradFill flip="none" rotWithShape="1">
                <a:gsLst>
                  <a:gs pos="35000">
                    <a:srgbClr val="3802DB"/>
                  </a:gs>
                  <a:gs pos="10000">
                    <a:srgbClr val="D59ED7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0" cap="none" spc="0" normalizeH="0" baseline="0" noProof="0">
                  <a:ln w="3175">
                    <a:noFill/>
                  </a:ln>
                  <a:gradFill>
                    <a:gsLst>
                      <a:gs pos="77528">
                        <a:srgbClr val="000000"/>
                      </a:gs>
                      <a:gs pos="53933">
                        <a:srgbClr val="000000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</p:txBody>
          </p:sp>
        </p:grp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67EFCC3-C943-6608-DA8D-E429B4C786A0}"/>
                </a:ext>
              </a:extLst>
            </p:cNvPr>
            <p:cNvCxnSpPr>
              <a:cxnSpLocks/>
            </p:cNvCxnSpPr>
            <p:nvPr/>
          </p:nvCxnSpPr>
          <p:spPr>
            <a:xfrm>
              <a:off x="8407363" y="3288986"/>
              <a:ext cx="189656" cy="0"/>
            </a:xfrm>
            <a:prstGeom prst="line">
              <a:avLst/>
            </a:prstGeom>
            <a:noFill/>
            <a:ln w="12700" cap="flat" cmpd="sng" algn="ctr">
              <a:solidFill>
                <a:srgbClr val="C039C4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ABBF7E6A-0234-32B4-B059-401A394706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48244" y="3286493"/>
              <a:ext cx="357909" cy="2493"/>
            </a:xfrm>
            <a:prstGeom prst="straightConnector1">
              <a:avLst/>
            </a:prstGeom>
            <a:noFill/>
            <a:ln w="12700" cap="flat" cmpd="sng" algn="ctr">
              <a:solidFill>
                <a:srgbClr val="C039C4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sp>
          <p:nvSpPr>
            <p:cNvPr id="132" name="Rounded Rectangle 179">
              <a:extLst>
                <a:ext uri="{FF2B5EF4-FFF2-40B4-BE49-F238E27FC236}">
                  <a16:creationId xmlns:a16="http://schemas.microsoft.com/office/drawing/2014/main" id="{8A2A6921-D99D-C55C-B3AC-415F0121C2FE}"/>
                </a:ext>
              </a:extLst>
            </p:cNvPr>
            <p:cNvSpPr/>
            <p:nvPr/>
          </p:nvSpPr>
          <p:spPr>
            <a:xfrm>
              <a:off x="10437536" y="3019429"/>
              <a:ext cx="997400" cy="238923"/>
            </a:xfrm>
            <a:prstGeom prst="roundRect">
              <a:avLst>
                <a:gd name="adj" fmla="val 20736"/>
              </a:avLst>
            </a:prstGeom>
            <a:solidFill>
              <a:srgbClr val="ECE9EF"/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3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FE44F99B-0126-373F-BBAC-58D0B09B6645}"/>
                </a:ext>
              </a:extLst>
            </p:cNvPr>
            <p:cNvSpPr txBox="1"/>
            <p:nvPr/>
          </p:nvSpPr>
          <p:spPr>
            <a:xfrm>
              <a:off x="10626340" y="3032646"/>
              <a:ext cx="808596" cy="206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bold"/>
                  <a:cs typeface="Calibri" panose="020F0502020204030204" pitchFamily="34" charset="0"/>
                </a:rPr>
                <a:t>PostgreSQL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/>
                <a:cs typeface="Calibri" panose="020F0502020204030204" pitchFamily="34" charset="0"/>
              </a:endParaRPr>
            </a:p>
          </p:txBody>
        </p:sp>
        <p:pic>
          <p:nvPicPr>
            <p:cNvPr id="134" name="Picture 4">
              <a:extLst>
                <a:ext uri="{FF2B5EF4-FFF2-40B4-BE49-F238E27FC236}">
                  <a16:creationId xmlns:a16="http://schemas.microsoft.com/office/drawing/2014/main" id="{E0C5A377-CEE6-1A3A-DE63-F8F791C988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64543" y="3058795"/>
              <a:ext cx="154703" cy="163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8668F4D1-ADDC-F536-C5BE-14D22F45FED9}"/>
                </a:ext>
              </a:extLst>
            </p:cNvPr>
            <p:cNvCxnSpPr>
              <a:cxnSpLocks/>
            </p:cNvCxnSpPr>
            <p:nvPr/>
          </p:nvCxnSpPr>
          <p:spPr>
            <a:xfrm>
              <a:off x="10132035" y="3131056"/>
              <a:ext cx="250361" cy="2927"/>
            </a:xfrm>
            <a:prstGeom prst="straightConnector1">
              <a:avLst/>
            </a:prstGeom>
            <a:noFill/>
            <a:ln w="12700" cap="flat" cmpd="sng" algn="ctr">
              <a:solidFill>
                <a:srgbClr val="C039C4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41517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DC4B741-8086-8949-E83A-D3B022780A4C}"/>
              </a:ext>
            </a:extLst>
          </p:cNvPr>
          <p:cNvGrpSpPr/>
          <p:nvPr/>
        </p:nvGrpSpPr>
        <p:grpSpPr>
          <a:xfrm>
            <a:off x="1472738" y="700479"/>
            <a:ext cx="9246523" cy="5457042"/>
            <a:chOff x="1472739" y="1042183"/>
            <a:chExt cx="9246523" cy="5457042"/>
          </a:xfrm>
        </p:grpSpPr>
        <p:sp>
          <p:nvSpPr>
            <p:cNvPr id="4" name="Rounded Rectangle 2">
              <a:extLst>
                <a:ext uri="{FF2B5EF4-FFF2-40B4-BE49-F238E27FC236}">
                  <a16:creationId xmlns:a16="http://schemas.microsoft.com/office/drawing/2014/main" id="{BDB24F3C-5C9B-AB08-48BD-734696BD6F19}"/>
                </a:ext>
              </a:extLst>
            </p:cNvPr>
            <p:cNvSpPr/>
            <p:nvPr/>
          </p:nvSpPr>
          <p:spPr>
            <a:xfrm>
              <a:off x="3249857" y="1192058"/>
              <a:ext cx="6095639" cy="5307167"/>
            </a:xfrm>
            <a:prstGeom prst="roundRect">
              <a:avLst>
                <a:gd name="adj" fmla="val 2119"/>
              </a:avLst>
            </a:prstGeom>
            <a:solidFill>
              <a:srgbClr val="FFFFFF"/>
            </a:solidFill>
            <a:ln w="19050" cap="flat" cmpd="sng" algn="ctr">
              <a:gradFill>
                <a:gsLst>
                  <a:gs pos="67000">
                    <a:srgbClr val="3802DB"/>
                  </a:gs>
                  <a:gs pos="100000">
                    <a:srgbClr val="C039C4"/>
                  </a:gs>
                </a:gsLst>
                <a:lin ang="0" scaled="0"/>
              </a:gradFill>
              <a:prstDash val="solid"/>
            </a:ln>
            <a:effectLst>
              <a:outerShdw blurRad="127000" dist="1270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" name="Rounded Rectangle 51">
              <a:extLst>
                <a:ext uri="{FF2B5EF4-FFF2-40B4-BE49-F238E27FC236}">
                  <a16:creationId xmlns:a16="http://schemas.microsoft.com/office/drawing/2014/main" id="{420C777D-862E-7148-9E5F-9BBE5A950F67}"/>
                </a:ext>
              </a:extLst>
            </p:cNvPr>
            <p:cNvSpPr/>
            <p:nvPr/>
          </p:nvSpPr>
          <p:spPr>
            <a:xfrm>
              <a:off x="4889811" y="1640356"/>
              <a:ext cx="2833042" cy="3547376"/>
            </a:xfrm>
            <a:prstGeom prst="roundRect">
              <a:avLst>
                <a:gd name="adj" fmla="val 2532"/>
              </a:avLst>
            </a:prstGeom>
            <a:solidFill>
              <a:srgbClr val="F5F3F6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" name="Rounded Rectangle 189">
              <a:extLst>
                <a:ext uri="{FF2B5EF4-FFF2-40B4-BE49-F238E27FC236}">
                  <a16:creationId xmlns:a16="http://schemas.microsoft.com/office/drawing/2014/main" id="{58FA8E05-BCB3-3DF0-F158-FBE8DBFAAE32}"/>
                </a:ext>
              </a:extLst>
            </p:cNvPr>
            <p:cNvSpPr/>
            <p:nvPr/>
          </p:nvSpPr>
          <p:spPr>
            <a:xfrm>
              <a:off x="4986607" y="2394395"/>
              <a:ext cx="2646150" cy="563736"/>
            </a:xfrm>
            <a:prstGeom prst="roundRect">
              <a:avLst>
                <a:gd name="adj" fmla="val 8095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3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7" name="Rounded Rectangle 39">
              <a:extLst>
                <a:ext uri="{FF2B5EF4-FFF2-40B4-BE49-F238E27FC236}">
                  <a16:creationId xmlns:a16="http://schemas.microsoft.com/office/drawing/2014/main" id="{44F9AA9D-895C-343E-A64B-AB9B0B748F33}"/>
                </a:ext>
              </a:extLst>
            </p:cNvPr>
            <p:cNvSpPr/>
            <p:nvPr/>
          </p:nvSpPr>
          <p:spPr>
            <a:xfrm>
              <a:off x="5116578" y="2647573"/>
              <a:ext cx="1211063" cy="239082"/>
            </a:xfrm>
            <a:prstGeom prst="roundRect">
              <a:avLst>
                <a:gd name="adj" fmla="val 26451"/>
              </a:avLst>
            </a:prstGeom>
            <a:gradFill flip="none" rotWithShape="1">
              <a:gsLst>
                <a:gs pos="49000">
                  <a:srgbClr val="3802DB"/>
                </a:gs>
                <a:gs pos="0">
                  <a:srgbClr val="C039C4"/>
                </a:gs>
              </a:gsLst>
              <a:lin ang="12600000" scaled="0"/>
              <a:tileRect/>
            </a:gra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Catalog API</a:t>
              </a:r>
            </a:p>
          </p:txBody>
        </p:sp>
        <p:sp>
          <p:nvSpPr>
            <p:cNvPr id="8" name="Rounded Rectangle 38">
              <a:extLst>
                <a:ext uri="{FF2B5EF4-FFF2-40B4-BE49-F238E27FC236}">
                  <a16:creationId xmlns:a16="http://schemas.microsoft.com/office/drawing/2014/main" id="{85E827EC-A5A8-A98C-8459-D9A8B80D0FB0}"/>
                </a:ext>
              </a:extLst>
            </p:cNvPr>
            <p:cNvSpPr/>
            <p:nvPr/>
          </p:nvSpPr>
          <p:spPr>
            <a:xfrm>
              <a:off x="5115980" y="3268395"/>
              <a:ext cx="1211063" cy="239082"/>
            </a:xfrm>
            <a:prstGeom prst="roundRect">
              <a:avLst>
                <a:gd name="adj" fmla="val 16386"/>
              </a:avLst>
            </a:prstGeom>
            <a:gradFill flip="none" rotWithShape="1">
              <a:gsLst>
                <a:gs pos="49000">
                  <a:srgbClr val="3802DB"/>
                </a:gs>
                <a:gs pos="0">
                  <a:srgbClr val="C039C4"/>
                </a:gs>
              </a:gsLst>
              <a:lin ang="12600000" scaled="0"/>
              <a:tileRect/>
            </a:gra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Ordering API</a:t>
              </a:r>
            </a:p>
          </p:txBody>
        </p:sp>
        <p:sp>
          <p:nvSpPr>
            <p:cNvPr id="9" name="Rounded Rectangle 199">
              <a:extLst>
                <a:ext uri="{FF2B5EF4-FFF2-40B4-BE49-F238E27FC236}">
                  <a16:creationId xmlns:a16="http://schemas.microsoft.com/office/drawing/2014/main" id="{9462C089-A819-1250-C26F-3E7DC10C03D9}"/>
                </a:ext>
              </a:extLst>
            </p:cNvPr>
            <p:cNvSpPr/>
            <p:nvPr/>
          </p:nvSpPr>
          <p:spPr>
            <a:xfrm>
              <a:off x="4984621" y="3015777"/>
              <a:ext cx="2646150" cy="828317"/>
            </a:xfrm>
            <a:prstGeom prst="roundRect">
              <a:avLst>
                <a:gd name="adj" fmla="val 5327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3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10" name="Rounded Rectangle 203">
              <a:extLst>
                <a:ext uri="{FF2B5EF4-FFF2-40B4-BE49-F238E27FC236}">
                  <a16:creationId xmlns:a16="http://schemas.microsoft.com/office/drawing/2014/main" id="{726060F3-4D8A-DD8A-299A-ABA804970605}"/>
                </a:ext>
              </a:extLst>
            </p:cNvPr>
            <p:cNvSpPr/>
            <p:nvPr/>
          </p:nvSpPr>
          <p:spPr>
            <a:xfrm>
              <a:off x="6583862" y="3398111"/>
              <a:ext cx="945128" cy="238923"/>
            </a:xfrm>
            <a:prstGeom prst="roundRect">
              <a:avLst>
                <a:gd name="adj" fmla="val 20736"/>
              </a:avLst>
            </a:prstGeom>
            <a:solidFill>
              <a:srgbClr val="ECE9EF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159EDB-6988-2042-71EB-046E7DEB64B2}"/>
                </a:ext>
              </a:extLst>
            </p:cNvPr>
            <p:cNvSpPr txBox="1"/>
            <p:nvPr/>
          </p:nvSpPr>
          <p:spPr>
            <a:xfrm>
              <a:off x="6821946" y="3409850"/>
              <a:ext cx="72734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bold"/>
                  <a:cs typeface="Calibri" panose="020F0502020204030204" pitchFamily="34" charset="0"/>
                </a:rPr>
                <a:t>PostgreSQL</a:t>
              </a:r>
            </a:p>
          </p:txBody>
        </p:sp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6F663035-398A-F218-62DB-B643E5F87A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149" y="3435999"/>
              <a:ext cx="154703" cy="163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53980C-0205-8A24-F3C6-C558D0BCE176}"/>
                </a:ext>
              </a:extLst>
            </p:cNvPr>
            <p:cNvSpPr txBox="1"/>
            <p:nvPr/>
          </p:nvSpPr>
          <p:spPr>
            <a:xfrm>
              <a:off x="5122285" y="3031948"/>
              <a:ext cx="239970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srgbClr val="C039C4"/>
                  </a:solidFill>
                  <a:effectLst/>
                  <a:uLnTx/>
                  <a:uFillTx/>
                  <a:latin typeface="Segoe UI Semibold"/>
                </a:rPr>
                <a:t>Order Service</a:t>
              </a:r>
            </a:p>
          </p:txBody>
        </p:sp>
        <p:sp>
          <p:nvSpPr>
            <p:cNvPr id="14" name="Rounded Rectangle 224">
              <a:extLst>
                <a:ext uri="{FF2B5EF4-FFF2-40B4-BE49-F238E27FC236}">
                  <a16:creationId xmlns:a16="http://schemas.microsoft.com/office/drawing/2014/main" id="{DEE15024-779B-6059-91D5-8B82059DAC05}"/>
                </a:ext>
              </a:extLst>
            </p:cNvPr>
            <p:cNvSpPr/>
            <p:nvPr/>
          </p:nvSpPr>
          <p:spPr>
            <a:xfrm>
              <a:off x="5116863" y="3543266"/>
              <a:ext cx="1211063" cy="238207"/>
            </a:xfrm>
            <a:prstGeom prst="roundRect">
              <a:avLst>
                <a:gd name="adj" fmla="val 28172"/>
              </a:avLst>
            </a:prstGeom>
            <a:solidFill>
              <a:srgbClr val="ECE9EF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Order Processor</a:t>
              </a:r>
            </a:p>
          </p:txBody>
        </p:sp>
        <p:cxnSp>
          <p:nvCxnSpPr>
            <p:cNvPr id="15" name="Elbow Connector 58">
              <a:extLst>
                <a:ext uri="{FF2B5EF4-FFF2-40B4-BE49-F238E27FC236}">
                  <a16:creationId xmlns:a16="http://schemas.microsoft.com/office/drawing/2014/main" id="{7B85962B-D0DA-B8A7-6229-1709A38F4838}"/>
                </a:ext>
              </a:extLst>
            </p:cNvPr>
            <p:cNvCxnSpPr>
              <a:cxnSpLocks/>
            </p:cNvCxnSpPr>
            <p:nvPr/>
          </p:nvCxnSpPr>
          <p:spPr>
            <a:xfrm>
              <a:off x="6327641" y="3388496"/>
              <a:ext cx="250361" cy="76487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C039C4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cxnSp>
          <p:nvCxnSpPr>
            <p:cNvPr id="16" name="Elbow Connector 64">
              <a:extLst>
                <a:ext uri="{FF2B5EF4-FFF2-40B4-BE49-F238E27FC236}">
                  <a16:creationId xmlns:a16="http://schemas.microsoft.com/office/drawing/2014/main" id="{C97E3E08-DEB9-5663-CBF1-CDF8FC527922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 flipV="1">
              <a:off x="6327926" y="3586252"/>
              <a:ext cx="250076" cy="76118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C039C4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sp>
          <p:nvSpPr>
            <p:cNvPr id="17" name="Rounded Rectangle 5">
              <a:extLst>
                <a:ext uri="{FF2B5EF4-FFF2-40B4-BE49-F238E27FC236}">
                  <a16:creationId xmlns:a16="http://schemas.microsoft.com/office/drawing/2014/main" id="{F2586671-88A9-FBD2-3734-B98B613C225F}"/>
                </a:ext>
              </a:extLst>
            </p:cNvPr>
            <p:cNvSpPr/>
            <p:nvPr/>
          </p:nvSpPr>
          <p:spPr>
            <a:xfrm>
              <a:off x="7980654" y="3283294"/>
              <a:ext cx="1143000" cy="1143000"/>
            </a:xfrm>
            <a:prstGeom prst="roundRect">
              <a:avLst>
                <a:gd name="adj" fmla="val 6599"/>
              </a:avLst>
            </a:prstGeom>
            <a:solidFill>
              <a:srgbClr val="FFFFFF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Rounded Rectangle 33">
              <a:extLst>
                <a:ext uri="{FF2B5EF4-FFF2-40B4-BE49-F238E27FC236}">
                  <a16:creationId xmlns:a16="http://schemas.microsoft.com/office/drawing/2014/main" id="{C1EB3924-20C2-940B-A89D-C208F18530A9}"/>
                </a:ext>
              </a:extLst>
            </p:cNvPr>
            <p:cNvSpPr/>
            <p:nvPr/>
          </p:nvSpPr>
          <p:spPr>
            <a:xfrm>
              <a:off x="1472739" y="1690491"/>
              <a:ext cx="1471159" cy="3002159"/>
            </a:xfrm>
            <a:prstGeom prst="roundRect">
              <a:avLst>
                <a:gd name="adj" fmla="val 7086"/>
              </a:avLst>
            </a:prstGeom>
            <a:solidFill>
              <a:srgbClr val="FFFFFF"/>
            </a:solidFill>
            <a:ln w="19050" cap="flat" cmpd="sng" algn="ctr">
              <a:solidFill>
                <a:srgbClr val="3802DB"/>
              </a:solidFill>
              <a:prstDash val="solid"/>
            </a:ln>
            <a:effectLst>
              <a:outerShdw blurRad="127000" dist="1270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Rounded Rectangle 91">
              <a:extLst>
                <a:ext uri="{FF2B5EF4-FFF2-40B4-BE49-F238E27FC236}">
                  <a16:creationId xmlns:a16="http://schemas.microsoft.com/office/drawing/2014/main" id="{6FAD5564-C70A-7B8C-49CB-1ED00DA166D2}"/>
                </a:ext>
              </a:extLst>
            </p:cNvPr>
            <p:cNvSpPr/>
            <p:nvPr/>
          </p:nvSpPr>
          <p:spPr>
            <a:xfrm>
              <a:off x="3493142" y="5381967"/>
              <a:ext cx="5530240" cy="969501"/>
            </a:xfrm>
            <a:prstGeom prst="roundRect">
              <a:avLst>
                <a:gd name="adj" fmla="val 6599"/>
              </a:avLst>
            </a:prstGeom>
            <a:solidFill>
              <a:srgbClr val="F5F3F6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3285CB3-CCEF-52BC-F187-183CDD7DA530}"/>
                </a:ext>
              </a:extLst>
            </p:cNvPr>
            <p:cNvSpPr txBox="1"/>
            <p:nvPr/>
          </p:nvSpPr>
          <p:spPr>
            <a:xfrm>
              <a:off x="1747276" y="1549350"/>
              <a:ext cx="949541" cy="240939"/>
            </a:xfrm>
            <a:prstGeom prst="roundRect">
              <a:avLst/>
            </a:prstGeom>
            <a:solidFill>
              <a:srgbClr val="FFFFFF"/>
            </a:solidFill>
          </p:spPr>
          <p:txBody>
            <a:bodyPr wrap="none" lIns="91440" rIns="91440" rtlCol="0">
              <a:noAutofit/>
            </a:bodyPr>
            <a:lstStyle>
              <a:defPPr>
                <a:defRPr lang="en-US"/>
              </a:defPPr>
              <a:lvl1pPr algn="ctr">
                <a:defRPr sz="1400" b="1">
                  <a:latin typeface="+mj-lt"/>
                </a:defRPr>
              </a:lvl1pPr>
            </a:lstStyle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3802DB"/>
                  </a:solidFill>
                  <a:effectLst/>
                  <a:uLnTx/>
                  <a:uFillTx/>
                  <a:latin typeface="Segoe UI Semibold"/>
                </a:rPr>
                <a:t>Client Apps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8751510-5CF7-6032-FD66-BD9733294D31}"/>
                </a:ext>
              </a:extLst>
            </p:cNvPr>
            <p:cNvGrpSpPr/>
            <p:nvPr/>
          </p:nvGrpSpPr>
          <p:grpSpPr>
            <a:xfrm>
              <a:off x="8071970" y="3466174"/>
              <a:ext cx="960245" cy="777240"/>
              <a:chOff x="8051893" y="3466174"/>
              <a:chExt cx="960245" cy="777240"/>
            </a:xfrm>
          </p:grpSpPr>
          <p:sp>
            <p:nvSpPr>
              <p:cNvPr id="126" name="Rounded Rectangle 125">
                <a:extLst>
                  <a:ext uri="{FF2B5EF4-FFF2-40B4-BE49-F238E27FC236}">
                    <a16:creationId xmlns:a16="http://schemas.microsoft.com/office/drawing/2014/main" id="{AB9590E4-9D1C-11DD-D2EB-59E0D9B36454}"/>
                  </a:ext>
                </a:extLst>
              </p:cNvPr>
              <p:cNvSpPr/>
              <p:nvPr/>
            </p:nvSpPr>
            <p:spPr>
              <a:xfrm>
                <a:off x="8052018" y="3466174"/>
                <a:ext cx="960120" cy="777240"/>
              </a:xfrm>
              <a:prstGeom prst="roundRect">
                <a:avLst>
                  <a:gd name="adj" fmla="val 4924"/>
                </a:avLst>
              </a:prstGeom>
              <a:solidFill>
                <a:srgbClr val="F5F3F6"/>
              </a:solidFill>
              <a:ln w="12700" cap="flat" cmpd="sng" algn="ctr">
                <a:solidFill>
                  <a:srgbClr val="3802DB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73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pic>
            <p:nvPicPr>
              <p:cNvPr id="127" name="Graphic 126">
                <a:extLst>
                  <a:ext uri="{FF2B5EF4-FFF2-40B4-BE49-F238E27FC236}">
                    <a16:creationId xmlns:a16="http://schemas.microsoft.com/office/drawing/2014/main" id="{80B9E308-9A14-83C7-3DF1-131A51DDE0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457292" y="3843173"/>
                <a:ext cx="202735" cy="207267"/>
              </a:xfrm>
              <a:prstGeom prst="rect">
                <a:avLst/>
              </a:prstGeom>
            </p:spPr>
          </p:pic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DCEF7C83-5409-03FD-18DB-B09AA174F920}"/>
                  </a:ext>
                </a:extLst>
              </p:cNvPr>
              <p:cNvSpPr txBox="1"/>
              <p:nvPr/>
            </p:nvSpPr>
            <p:spPr>
              <a:xfrm>
                <a:off x="8051893" y="3543749"/>
                <a:ext cx="95141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91F2C"/>
                    </a:solidFill>
                    <a:effectLst/>
                    <a:uLnTx/>
                    <a:uFillTx/>
                    <a:latin typeface="Segoe UI Semibold"/>
                  </a:rPr>
                  <a:t>Event Bus</a:t>
                </a:r>
              </a:p>
            </p:txBody>
          </p:sp>
        </p:grpSp>
        <p:pic>
          <p:nvPicPr>
            <p:cNvPr id="22" name="Picture 21" descr="A purple triangle with white triangles&#10;&#10;Description automatically generated">
              <a:extLst>
                <a:ext uri="{FF2B5EF4-FFF2-40B4-BE49-F238E27FC236}">
                  <a16:creationId xmlns:a16="http://schemas.microsoft.com/office/drawing/2014/main" id="{70EFC978-E898-5959-8749-F0ADEE35D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2080" y="1307569"/>
              <a:ext cx="197867" cy="202291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7F819D0-1173-D8F5-C51A-A94BB7F79B19}"/>
                </a:ext>
              </a:extLst>
            </p:cNvPr>
            <p:cNvGrpSpPr/>
            <p:nvPr/>
          </p:nvGrpSpPr>
          <p:grpSpPr>
            <a:xfrm>
              <a:off x="9576262" y="1973232"/>
              <a:ext cx="1143000" cy="1249929"/>
              <a:chOff x="9556185" y="1973232"/>
              <a:chExt cx="1143000" cy="1249929"/>
            </a:xfrm>
          </p:grpSpPr>
          <p:sp>
            <p:nvSpPr>
              <p:cNvPr id="121" name="Rounded Rectangle 86">
                <a:extLst>
                  <a:ext uri="{FF2B5EF4-FFF2-40B4-BE49-F238E27FC236}">
                    <a16:creationId xmlns:a16="http://schemas.microsoft.com/office/drawing/2014/main" id="{3236EA2B-FA04-78A6-4A89-6C0F1E977010}"/>
                  </a:ext>
                </a:extLst>
              </p:cNvPr>
              <p:cNvSpPr/>
              <p:nvPr/>
            </p:nvSpPr>
            <p:spPr>
              <a:xfrm>
                <a:off x="9556185" y="1973232"/>
                <a:ext cx="1143000" cy="1143000"/>
              </a:xfrm>
              <a:prstGeom prst="roundRect">
                <a:avLst>
                  <a:gd name="adj" fmla="val 6599"/>
                </a:avLst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2" name="Rounded Rectangle 88">
                <a:extLst>
                  <a:ext uri="{FF2B5EF4-FFF2-40B4-BE49-F238E27FC236}">
                    <a16:creationId xmlns:a16="http://schemas.microsoft.com/office/drawing/2014/main" id="{4DC4BA35-B856-EBD3-7A3F-BDE8681F091E}"/>
                  </a:ext>
                </a:extLst>
              </p:cNvPr>
              <p:cNvSpPr/>
              <p:nvPr/>
            </p:nvSpPr>
            <p:spPr>
              <a:xfrm>
                <a:off x="9647625" y="2134798"/>
                <a:ext cx="960120" cy="819869"/>
              </a:xfrm>
              <a:prstGeom prst="roundRect">
                <a:avLst>
                  <a:gd name="adj" fmla="val 4924"/>
                </a:avLst>
              </a:prstGeom>
              <a:solidFill>
                <a:srgbClr val="F6F3F7"/>
              </a:solidFill>
              <a:ln w="12700" cap="flat" cmpd="sng" algn="ctr">
                <a:solidFill>
                  <a:srgbClr val="3802DB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73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FCE92018-0082-5C7F-835F-6F8932120FE0}"/>
                  </a:ext>
                </a:extLst>
              </p:cNvPr>
              <p:cNvSpPr/>
              <p:nvPr/>
            </p:nvSpPr>
            <p:spPr>
              <a:xfrm>
                <a:off x="9652203" y="2460590"/>
                <a:ext cx="816217" cy="762571"/>
              </a:xfrm>
              <a:prstGeom prst="rect">
                <a:avLst/>
              </a:prstGeom>
              <a:noFill/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54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CA6394B-9ECD-EEE6-5AA5-011716D4D060}"/>
                  </a:ext>
                </a:extLst>
              </p:cNvPr>
              <p:cNvSpPr txBox="1"/>
              <p:nvPr/>
            </p:nvSpPr>
            <p:spPr>
              <a:xfrm>
                <a:off x="9666044" y="2214809"/>
                <a:ext cx="94170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91F2C"/>
                    </a:solidFill>
                    <a:effectLst/>
                    <a:uLnTx/>
                    <a:uFillTx/>
                    <a:latin typeface="Segoe UI Semibold"/>
                    <a:cs typeface="Calibri" panose="020F0502020204030204" pitchFamily="34" charset="0"/>
                  </a:rPr>
                  <a:t>OpenAI</a:t>
                </a:r>
              </a:p>
            </p:txBody>
          </p:sp>
          <p:pic>
            <p:nvPicPr>
              <p:cNvPr id="125" name="Graphic 124">
                <a:extLst>
                  <a:ext uri="{FF2B5EF4-FFF2-40B4-BE49-F238E27FC236}">
                    <a16:creationId xmlns:a16="http://schemas.microsoft.com/office/drawing/2014/main" id="{19FE9FCB-390C-71C3-D47C-A903279A3D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000630" y="2550950"/>
                <a:ext cx="272221" cy="281306"/>
              </a:xfrm>
              <a:prstGeom prst="rect">
                <a:avLst/>
              </a:prstGeom>
            </p:spPr>
          </p:pic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289457-F64F-FCFA-ABEA-198C801CC98A}"/>
                </a:ext>
              </a:extLst>
            </p:cNvPr>
            <p:cNvSpPr txBox="1"/>
            <p:nvPr/>
          </p:nvSpPr>
          <p:spPr>
            <a:xfrm>
              <a:off x="5707376" y="1042183"/>
              <a:ext cx="1180600" cy="232791"/>
            </a:xfrm>
            <a:prstGeom prst="roundRect">
              <a:avLst/>
            </a:prstGeom>
            <a:solidFill>
              <a:srgbClr val="FFFFFF"/>
            </a:solidFill>
          </p:spPr>
          <p:txBody>
            <a:bodyPr wrap="none" lIns="91440" rIns="91440" rtlCol="0">
              <a:noAutofit/>
            </a:bodyPr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3802DB"/>
                  </a:solidFill>
                  <a:effectLst/>
                  <a:uLnTx/>
                  <a:uFillTx/>
                  <a:latin typeface="Segoe UI Semibold"/>
                </a:rPr>
                <a:t>Cloud Services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D997FD1-4AF7-A877-B813-225D98290C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9476" y="2144268"/>
              <a:ext cx="0" cy="2139839"/>
            </a:xfrm>
            <a:prstGeom prst="line">
              <a:avLst/>
            </a:prstGeom>
            <a:noFill/>
            <a:ln w="12700" cap="flat" cmpd="sng" algn="ctr">
              <a:solidFill>
                <a:srgbClr val="C039C4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26" name="Rounded Rectangle 56">
              <a:extLst>
                <a:ext uri="{FF2B5EF4-FFF2-40B4-BE49-F238E27FC236}">
                  <a16:creationId xmlns:a16="http://schemas.microsoft.com/office/drawing/2014/main" id="{2CBE595C-24AC-D48C-CEAE-94CC0779B2B1}"/>
                </a:ext>
              </a:extLst>
            </p:cNvPr>
            <p:cNvSpPr/>
            <p:nvPr/>
          </p:nvSpPr>
          <p:spPr>
            <a:xfrm>
              <a:off x="4978692" y="4531649"/>
              <a:ext cx="2647850" cy="563736"/>
            </a:xfrm>
            <a:prstGeom prst="roundRect">
              <a:avLst>
                <a:gd name="adj" fmla="val 7331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3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AA8124B-3492-3FBE-ADA6-8CCD4D62AA6E}"/>
                </a:ext>
              </a:extLst>
            </p:cNvPr>
            <p:cNvSpPr txBox="1"/>
            <p:nvPr/>
          </p:nvSpPr>
          <p:spPr>
            <a:xfrm>
              <a:off x="5099230" y="4547820"/>
              <a:ext cx="242336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srgbClr val="C039C4"/>
                  </a:solidFill>
                  <a:effectLst/>
                  <a:uLnTx/>
                  <a:uFillTx/>
                  <a:latin typeface="Segoe UI Semibold"/>
                </a:rPr>
                <a:t>Payment Service</a:t>
              </a:r>
            </a:p>
          </p:txBody>
        </p:sp>
        <p:sp>
          <p:nvSpPr>
            <p:cNvPr id="28" name="Rounded Rectangle 55">
              <a:extLst>
                <a:ext uri="{FF2B5EF4-FFF2-40B4-BE49-F238E27FC236}">
                  <a16:creationId xmlns:a16="http://schemas.microsoft.com/office/drawing/2014/main" id="{D73987ED-D228-C053-5096-63F9955ED70B}"/>
                </a:ext>
              </a:extLst>
            </p:cNvPr>
            <p:cNvSpPr/>
            <p:nvPr/>
          </p:nvSpPr>
          <p:spPr>
            <a:xfrm>
              <a:off x="5692425" y="4798437"/>
              <a:ext cx="1220384" cy="239082"/>
            </a:xfrm>
            <a:prstGeom prst="roundRect">
              <a:avLst>
                <a:gd name="adj" fmla="val 29806"/>
              </a:avLst>
            </a:prstGeom>
            <a:solidFill>
              <a:srgbClr val="ECE9EF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Payment Processor</a:t>
              </a:r>
            </a:p>
          </p:txBody>
        </p:sp>
        <p:sp>
          <p:nvSpPr>
            <p:cNvPr id="29" name="Rounded Rectangle 32">
              <a:extLst>
                <a:ext uri="{FF2B5EF4-FFF2-40B4-BE49-F238E27FC236}">
                  <a16:creationId xmlns:a16="http://schemas.microsoft.com/office/drawing/2014/main" id="{35EA69F9-BC46-46A1-8CEE-3B91BBF4117F}"/>
                </a:ext>
              </a:extLst>
            </p:cNvPr>
            <p:cNvSpPr/>
            <p:nvPr/>
          </p:nvSpPr>
          <p:spPr>
            <a:xfrm>
              <a:off x="4986607" y="1773012"/>
              <a:ext cx="2646150" cy="563736"/>
            </a:xfrm>
            <a:prstGeom prst="roundRect">
              <a:avLst>
                <a:gd name="adj" fmla="val 7331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3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30" name="Rounded Rectangle 179">
              <a:extLst>
                <a:ext uri="{FF2B5EF4-FFF2-40B4-BE49-F238E27FC236}">
                  <a16:creationId xmlns:a16="http://schemas.microsoft.com/office/drawing/2014/main" id="{8CD656B9-5068-6647-9183-B15EE60BD644}"/>
                </a:ext>
              </a:extLst>
            </p:cNvPr>
            <p:cNvSpPr/>
            <p:nvPr/>
          </p:nvSpPr>
          <p:spPr>
            <a:xfrm>
              <a:off x="6583862" y="2032332"/>
              <a:ext cx="945128" cy="238923"/>
            </a:xfrm>
            <a:prstGeom prst="roundRect">
              <a:avLst>
                <a:gd name="adj" fmla="val 20736"/>
              </a:avLst>
            </a:prstGeom>
            <a:solidFill>
              <a:srgbClr val="ECE9EF"/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3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194F8CC-0530-84D3-7E68-4E51BDBA971E}"/>
                </a:ext>
              </a:extLst>
            </p:cNvPr>
            <p:cNvSpPr txBox="1"/>
            <p:nvPr/>
          </p:nvSpPr>
          <p:spPr>
            <a:xfrm>
              <a:off x="6821946" y="2044071"/>
              <a:ext cx="7335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bold"/>
                  <a:cs typeface="Calibri" panose="020F0502020204030204" pitchFamily="34" charset="0"/>
                </a:rPr>
                <a:t>PostgreSQL</a:t>
              </a:r>
            </a:p>
          </p:txBody>
        </p:sp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34D7E1F7-230D-C3EC-4788-ADC0ED0494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149" y="2070220"/>
              <a:ext cx="154703" cy="163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71D8CD7-B4BE-1719-883D-68998D7005CD}"/>
                </a:ext>
              </a:extLst>
            </p:cNvPr>
            <p:cNvSpPr txBox="1"/>
            <p:nvPr/>
          </p:nvSpPr>
          <p:spPr>
            <a:xfrm>
              <a:off x="5112773" y="1789182"/>
              <a:ext cx="241621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srgbClr val="C039C4"/>
                  </a:solidFill>
                  <a:effectLst/>
                  <a:uLnTx/>
                  <a:uFillTx/>
                  <a:latin typeface="Segoe UI Semibold"/>
                </a:rPr>
                <a:t>Identity Service</a:t>
              </a:r>
            </a:p>
          </p:txBody>
        </p:sp>
        <p:sp>
          <p:nvSpPr>
            <p:cNvPr id="34" name="Rounded Rectangle 12">
              <a:extLst>
                <a:ext uri="{FF2B5EF4-FFF2-40B4-BE49-F238E27FC236}">
                  <a16:creationId xmlns:a16="http://schemas.microsoft.com/office/drawing/2014/main" id="{5F5DF17A-1963-8450-E091-A54FC75D1469}"/>
                </a:ext>
              </a:extLst>
            </p:cNvPr>
            <p:cNvSpPr/>
            <p:nvPr/>
          </p:nvSpPr>
          <p:spPr>
            <a:xfrm>
              <a:off x="5116578" y="2026190"/>
              <a:ext cx="1211063" cy="239082"/>
            </a:xfrm>
            <a:prstGeom prst="roundRect">
              <a:avLst>
                <a:gd name="adj" fmla="val 26451"/>
              </a:avLst>
            </a:prstGeom>
            <a:gradFill flip="none" rotWithShape="1">
              <a:gsLst>
                <a:gs pos="49000">
                  <a:srgbClr val="3802DB"/>
                </a:gs>
                <a:gs pos="0">
                  <a:srgbClr val="C039C4"/>
                </a:gs>
              </a:gsLst>
              <a:lin ang="12600000" scaled="0"/>
              <a:tileRect/>
            </a:gra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Identity API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46A7402-BF1A-E2D7-571D-2B3AC93E9ED3}"/>
                </a:ext>
              </a:extLst>
            </p:cNvPr>
            <p:cNvCxnSpPr>
              <a:cxnSpLocks/>
            </p:cNvCxnSpPr>
            <p:nvPr/>
          </p:nvCxnSpPr>
          <p:spPr>
            <a:xfrm>
              <a:off x="6327641" y="2142481"/>
              <a:ext cx="250361" cy="2927"/>
            </a:xfrm>
            <a:prstGeom prst="straightConnector1">
              <a:avLst/>
            </a:prstGeom>
            <a:noFill/>
            <a:ln w="12700" cap="flat" cmpd="sng" algn="ctr">
              <a:solidFill>
                <a:srgbClr val="C039C4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sp>
          <p:nvSpPr>
            <p:cNvPr id="36" name="Rounded Rectangle 193">
              <a:extLst>
                <a:ext uri="{FF2B5EF4-FFF2-40B4-BE49-F238E27FC236}">
                  <a16:creationId xmlns:a16="http://schemas.microsoft.com/office/drawing/2014/main" id="{316518A7-A731-73B5-38B6-19EF85F0855F}"/>
                </a:ext>
              </a:extLst>
            </p:cNvPr>
            <p:cNvSpPr/>
            <p:nvPr/>
          </p:nvSpPr>
          <p:spPr>
            <a:xfrm>
              <a:off x="6583862" y="2653715"/>
              <a:ext cx="945128" cy="238923"/>
            </a:xfrm>
            <a:prstGeom prst="roundRect">
              <a:avLst>
                <a:gd name="adj" fmla="val 20736"/>
              </a:avLst>
            </a:prstGeom>
            <a:solidFill>
              <a:srgbClr val="ECE9EF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13E80FD-068B-381C-BB9F-8AACCEC34E28}"/>
                </a:ext>
              </a:extLst>
            </p:cNvPr>
            <p:cNvSpPr txBox="1"/>
            <p:nvPr/>
          </p:nvSpPr>
          <p:spPr>
            <a:xfrm>
              <a:off x="6821946" y="2665454"/>
              <a:ext cx="7335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bold"/>
                  <a:cs typeface="Calibri" panose="020F0502020204030204" pitchFamily="34" charset="0"/>
                </a:rPr>
                <a:t>PostgreSQL</a:t>
              </a:r>
            </a:p>
          </p:txBody>
        </p:sp>
        <p:pic>
          <p:nvPicPr>
            <p:cNvPr id="38" name="Picture 4">
              <a:extLst>
                <a:ext uri="{FF2B5EF4-FFF2-40B4-BE49-F238E27FC236}">
                  <a16:creationId xmlns:a16="http://schemas.microsoft.com/office/drawing/2014/main" id="{941FD8CF-C356-FA2B-8A46-40192D5DA9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149" y="2691603"/>
              <a:ext cx="154703" cy="163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8D2932D-FD44-142E-A634-E3FA4213F7C8}"/>
                </a:ext>
              </a:extLst>
            </p:cNvPr>
            <p:cNvSpPr txBox="1"/>
            <p:nvPr/>
          </p:nvSpPr>
          <p:spPr>
            <a:xfrm>
              <a:off x="5128394" y="2410566"/>
              <a:ext cx="2393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srgbClr val="C039C4"/>
                  </a:solidFill>
                  <a:effectLst/>
                  <a:uLnTx/>
                  <a:uFillTx/>
                  <a:latin typeface="Segoe UI Semibold"/>
                </a:rPr>
                <a:t>Catalog Service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8712E9D-B9C1-9403-3F60-E744E30E53C5}"/>
                </a:ext>
              </a:extLst>
            </p:cNvPr>
            <p:cNvCxnSpPr>
              <a:cxnSpLocks/>
            </p:cNvCxnSpPr>
            <p:nvPr/>
          </p:nvCxnSpPr>
          <p:spPr>
            <a:xfrm>
              <a:off x="6327641" y="2763865"/>
              <a:ext cx="250361" cy="3250"/>
            </a:xfrm>
            <a:prstGeom prst="straightConnector1">
              <a:avLst/>
            </a:prstGeom>
            <a:noFill/>
            <a:ln w="12700" cap="flat" cmpd="sng" algn="ctr">
              <a:solidFill>
                <a:srgbClr val="C039C4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sp>
          <p:nvSpPr>
            <p:cNvPr id="41" name="Rounded Rectangle 209">
              <a:extLst>
                <a:ext uri="{FF2B5EF4-FFF2-40B4-BE49-F238E27FC236}">
                  <a16:creationId xmlns:a16="http://schemas.microsoft.com/office/drawing/2014/main" id="{F323F2A9-AA36-A4F8-C4F8-05AA307D2D25}"/>
                </a:ext>
              </a:extLst>
            </p:cNvPr>
            <p:cNvSpPr/>
            <p:nvPr/>
          </p:nvSpPr>
          <p:spPr>
            <a:xfrm>
              <a:off x="4984621" y="3905082"/>
              <a:ext cx="2646150" cy="563736"/>
            </a:xfrm>
            <a:prstGeom prst="roundRect">
              <a:avLst>
                <a:gd name="adj" fmla="val 7331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3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42" name="Rounded Rectangle 213">
              <a:extLst>
                <a:ext uri="{FF2B5EF4-FFF2-40B4-BE49-F238E27FC236}">
                  <a16:creationId xmlns:a16="http://schemas.microsoft.com/office/drawing/2014/main" id="{FA7F9ABD-0ECB-FBD2-25D6-988000181B9A}"/>
                </a:ext>
              </a:extLst>
            </p:cNvPr>
            <p:cNvSpPr/>
            <p:nvPr/>
          </p:nvSpPr>
          <p:spPr>
            <a:xfrm>
              <a:off x="6583862" y="4164402"/>
              <a:ext cx="945128" cy="238923"/>
            </a:xfrm>
            <a:prstGeom prst="roundRect">
              <a:avLst>
                <a:gd name="adj" fmla="val 20736"/>
              </a:avLst>
            </a:prstGeom>
            <a:solidFill>
              <a:srgbClr val="ECE9EF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A884C6DE-012B-9D41-81C8-143F2C37A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61667" y="4203075"/>
              <a:ext cx="158044" cy="161576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CFD851F-20D8-575B-FF83-3B9708448D1C}"/>
                </a:ext>
              </a:extLst>
            </p:cNvPr>
            <p:cNvSpPr txBox="1"/>
            <p:nvPr/>
          </p:nvSpPr>
          <p:spPr>
            <a:xfrm>
              <a:off x="6821946" y="4176141"/>
              <a:ext cx="51081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bold"/>
                  <a:cs typeface="Calibri" panose="020F0502020204030204" pitchFamily="34" charset="0"/>
                </a:rPr>
                <a:t>Redis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190E74F-A57E-EE6E-DF93-66FAF8641C43}"/>
                </a:ext>
              </a:extLst>
            </p:cNvPr>
            <p:cNvSpPr txBox="1"/>
            <p:nvPr/>
          </p:nvSpPr>
          <p:spPr>
            <a:xfrm>
              <a:off x="5634252" y="3921254"/>
              <a:ext cx="135753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srgbClr val="C039C4"/>
                  </a:solidFill>
                  <a:effectLst/>
                  <a:uLnTx/>
                  <a:uFillTx/>
                  <a:latin typeface="Segoe UI Semibold"/>
                </a:rPr>
                <a:t>Basket Service</a:t>
              </a:r>
            </a:p>
          </p:txBody>
        </p:sp>
        <p:sp>
          <p:nvSpPr>
            <p:cNvPr id="46" name="Rounded Rectangle 208">
              <a:extLst>
                <a:ext uri="{FF2B5EF4-FFF2-40B4-BE49-F238E27FC236}">
                  <a16:creationId xmlns:a16="http://schemas.microsoft.com/office/drawing/2014/main" id="{0A650C34-0D91-DE9E-C2BE-8231F531FC45}"/>
                </a:ext>
              </a:extLst>
            </p:cNvPr>
            <p:cNvSpPr/>
            <p:nvPr/>
          </p:nvSpPr>
          <p:spPr>
            <a:xfrm>
              <a:off x="5116578" y="4158260"/>
              <a:ext cx="1211063" cy="239082"/>
            </a:xfrm>
            <a:prstGeom prst="roundRect">
              <a:avLst>
                <a:gd name="adj" fmla="val 28128"/>
              </a:avLst>
            </a:prstGeom>
            <a:gradFill flip="none" rotWithShape="1">
              <a:gsLst>
                <a:gs pos="49000">
                  <a:srgbClr val="3802DB"/>
                </a:gs>
                <a:gs pos="0">
                  <a:srgbClr val="C039C4"/>
                </a:gs>
              </a:gsLst>
              <a:lin ang="12600000" scaled="0"/>
              <a:tileRect/>
            </a:gra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    Basket API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55ED25C-9FE8-3B10-A566-D0F74476664C}"/>
                </a:ext>
              </a:extLst>
            </p:cNvPr>
            <p:cNvSpPr/>
            <p:nvPr/>
          </p:nvSpPr>
          <p:spPr>
            <a:xfrm>
              <a:off x="5160701" y="4155029"/>
              <a:ext cx="237236" cy="242538"/>
            </a:xfrm>
            <a:prstGeom prst="ellipse">
              <a:avLst/>
            </a:prstGeom>
            <a:solidFill>
              <a:srgbClr val="ECE9EF"/>
            </a:solidFill>
            <a:ln w="12700" cap="flat" cmpd="sng" algn="ctr">
              <a:solidFill>
                <a:srgbClr val="3802DB"/>
              </a:solidFill>
              <a:prstDash val="solid"/>
            </a:ln>
            <a:effectLst>
              <a:outerShdw blurRad="889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7D3D5DD2-0A03-54A3-8D4C-F7BEBA4E1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189993" y="4234284"/>
              <a:ext cx="185615" cy="77092"/>
            </a:xfrm>
            <a:prstGeom prst="rect">
              <a:avLst/>
            </a:prstGeom>
          </p:spPr>
        </p:pic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358AEAF-6657-9E10-3444-D2CEEC47A55A}"/>
                </a:ext>
              </a:extLst>
            </p:cNvPr>
            <p:cNvCxnSpPr>
              <a:cxnSpLocks/>
            </p:cNvCxnSpPr>
            <p:nvPr/>
          </p:nvCxnSpPr>
          <p:spPr>
            <a:xfrm>
              <a:off x="6321245" y="4277802"/>
              <a:ext cx="256757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C039C4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sp>
          <p:nvSpPr>
            <p:cNvPr id="50" name="Rounded Rectangle 96">
              <a:extLst>
                <a:ext uri="{FF2B5EF4-FFF2-40B4-BE49-F238E27FC236}">
                  <a16:creationId xmlns:a16="http://schemas.microsoft.com/office/drawing/2014/main" id="{14A26276-8F93-3543-153E-33B16ADBF089}"/>
                </a:ext>
              </a:extLst>
            </p:cNvPr>
            <p:cNvSpPr/>
            <p:nvPr/>
          </p:nvSpPr>
          <p:spPr>
            <a:xfrm>
              <a:off x="4986607" y="5638298"/>
              <a:ext cx="2646150" cy="563736"/>
            </a:xfrm>
            <a:prstGeom prst="roundRect">
              <a:avLst>
                <a:gd name="adj" fmla="val 8095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3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51" name="Rounded Rectangle 100">
              <a:extLst>
                <a:ext uri="{FF2B5EF4-FFF2-40B4-BE49-F238E27FC236}">
                  <a16:creationId xmlns:a16="http://schemas.microsoft.com/office/drawing/2014/main" id="{05077EE2-CAAD-732F-6526-EC8BD012D6CC}"/>
                </a:ext>
              </a:extLst>
            </p:cNvPr>
            <p:cNvSpPr/>
            <p:nvPr/>
          </p:nvSpPr>
          <p:spPr>
            <a:xfrm>
              <a:off x="6578002" y="5894469"/>
              <a:ext cx="945128" cy="238923"/>
            </a:xfrm>
            <a:prstGeom prst="roundRect">
              <a:avLst>
                <a:gd name="adj" fmla="val 20736"/>
              </a:avLst>
            </a:prstGeom>
            <a:solidFill>
              <a:srgbClr val="ECE9EF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E4DD777-8AC4-12E5-C03B-A7D5818FBAEF}"/>
                </a:ext>
              </a:extLst>
            </p:cNvPr>
            <p:cNvSpPr txBox="1"/>
            <p:nvPr/>
          </p:nvSpPr>
          <p:spPr>
            <a:xfrm>
              <a:off x="6801024" y="5906208"/>
              <a:ext cx="74826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bold"/>
                  <a:cs typeface="Calibri" panose="020F0502020204030204" pitchFamily="34" charset="0"/>
                </a:rPr>
                <a:t>PostgreSQL</a:t>
              </a:r>
            </a:p>
          </p:txBody>
        </p:sp>
        <p:pic>
          <p:nvPicPr>
            <p:cNvPr id="53" name="Picture 4">
              <a:extLst>
                <a:ext uri="{FF2B5EF4-FFF2-40B4-BE49-F238E27FC236}">
                  <a16:creationId xmlns:a16="http://schemas.microsoft.com/office/drawing/2014/main" id="{0CC3A541-F13F-0782-E400-F80AD78906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149" y="5932357"/>
              <a:ext cx="154703" cy="163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F080AC8-8EED-9B0B-35D0-B868C81C0F0A}"/>
                </a:ext>
              </a:extLst>
            </p:cNvPr>
            <p:cNvSpPr txBox="1"/>
            <p:nvPr/>
          </p:nvSpPr>
          <p:spPr>
            <a:xfrm>
              <a:off x="5160701" y="5647845"/>
              <a:ext cx="2416681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bold"/>
                </a:rPr>
                <a:t>Webhooks Service</a:t>
              </a:r>
            </a:p>
          </p:txBody>
        </p:sp>
        <p:sp>
          <p:nvSpPr>
            <p:cNvPr id="55" name="Rounded Rectangle 93">
              <a:extLst>
                <a:ext uri="{FF2B5EF4-FFF2-40B4-BE49-F238E27FC236}">
                  <a16:creationId xmlns:a16="http://schemas.microsoft.com/office/drawing/2014/main" id="{57ED721A-81AB-9214-A428-8CFC54129C68}"/>
                </a:ext>
              </a:extLst>
            </p:cNvPr>
            <p:cNvSpPr/>
            <p:nvPr/>
          </p:nvSpPr>
          <p:spPr>
            <a:xfrm>
              <a:off x="5116578" y="5889618"/>
              <a:ext cx="1211063" cy="239082"/>
            </a:xfrm>
            <a:prstGeom prst="roundRect">
              <a:avLst>
                <a:gd name="adj" fmla="val 26229"/>
              </a:avLst>
            </a:prstGeom>
            <a:gradFill flip="none" rotWithShape="1">
              <a:gsLst>
                <a:gs pos="49000">
                  <a:srgbClr val="3802DB"/>
                </a:gs>
                <a:gs pos="0">
                  <a:srgbClr val="C039C4"/>
                </a:gs>
              </a:gsLst>
              <a:lin ang="12600000" scaled="0"/>
              <a:tileRect/>
            </a:gra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Webhooks API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2DEDB21-40E8-6073-B49A-4D8023AEE78D}"/>
                </a:ext>
              </a:extLst>
            </p:cNvPr>
            <p:cNvCxnSpPr>
              <a:cxnSpLocks/>
              <a:endCxn id="51" idx="1"/>
            </p:cNvCxnSpPr>
            <p:nvPr/>
          </p:nvCxnSpPr>
          <p:spPr>
            <a:xfrm flipV="1">
              <a:off x="6327641" y="6013931"/>
              <a:ext cx="250361" cy="1984"/>
            </a:xfrm>
            <a:prstGeom prst="straightConnector1">
              <a:avLst/>
            </a:prstGeom>
            <a:noFill/>
            <a:ln w="12700" cap="flat" cmpd="sng" algn="ctr">
              <a:solidFill>
                <a:srgbClr val="C039C4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97F1B4E1-EA45-CE39-A972-B23CACEB648E}"/>
                </a:ext>
              </a:extLst>
            </p:cNvPr>
            <p:cNvGrpSpPr/>
            <p:nvPr/>
          </p:nvGrpSpPr>
          <p:grpSpPr>
            <a:xfrm>
              <a:off x="3566150" y="5639891"/>
              <a:ext cx="1025866" cy="562143"/>
              <a:chOff x="3546073" y="5639891"/>
              <a:chExt cx="1025866" cy="562143"/>
            </a:xfrm>
          </p:grpSpPr>
          <p:pic>
            <p:nvPicPr>
              <p:cNvPr id="118" name="Graphic 117">
                <a:extLst>
                  <a:ext uri="{FF2B5EF4-FFF2-40B4-BE49-F238E27FC236}">
                    <a16:creationId xmlns:a16="http://schemas.microsoft.com/office/drawing/2014/main" id="{177AD41E-F503-CD68-FB63-CE382C3754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941054" y="5899920"/>
                <a:ext cx="234261" cy="234514"/>
              </a:xfrm>
              <a:prstGeom prst="rect">
                <a:avLst/>
              </a:prstGeom>
            </p:spPr>
          </p:pic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20548E7C-21BB-7FD0-109A-7A0FDF012370}"/>
                  </a:ext>
                </a:extLst>
              </p:cNvPr>
              <p:cNvSpPr txBox="1"/>
              <p:nvPr/>
            </p:nvSpPr>
            <p:spPr>
              <a:xfrm>
                <a:off x="3546073" y="5657675"/>
                <a:ext cx="102586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073">
                    <a:latin typeface="+mj-lt"/>
                    <a:cs typeface="Calibri" panose="020F0502020204030204" pitchFamily="34" charset="0"/>
                  </a:defRPr>
                </a:lvl1pPr>
              </a:lstStyle>
              <a:p>
                <a:pPr marL="0" marR="0" lvl="0" indent="0" algn="ctr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91F2C"/>
                    </a:solidFill>
                    <a:effectLst/>
                    <a:uLnTx/>
                    <a:uFillTx/>
                    <a:latin typeface="Segoe UI Semibold"/>
                    <a:cs typeface="Calibri" panose="020F0502020204030204" pitchFamily="34" charset="0"/>
                  </a:rPr>
                  <a:t>Webhook Client</a:t>
                </a:r>
              </a:p>
            </p:txBody>
          </p:sp>
          <p:sp>
            <p:nvSpPr>
              <p:cNvPr id="120" name="Rounded Rectangle 121">
                <a:extLst>
                  <a:ext uri="{FF2B5EF4-FFF2-40B4-BE49-F238E27FC236}">
                    <a16:creationId xmlns:a16="http://schemas.microsoft.com/office/drawing/2014/main" id="{EFB567DD-A060-54DE-71D8-8B72517833E3}"/>
                  </a:ext>
                </a:extLst>
              </p:cNvPr>
              <p:cNvSpPr/>
              <p:nvPr/>
            </p:nvSpPr>
            <p:spPr>
              <a:xfrm>
                <a:off x="3585739" y="5639891"/>
                <a:ext cx="946865" cy="562143"/>
              </a:xfrm>
              <a:prstGeom prst="roundRect">
                <a:avLst>
                  <a:gd name="adj" fmla="val 14755"/>
                </a:avLst>
              </a:prstGeom>
              <a:noFill/>
              <a:ln w="12700" cap="flat" cmpd="sng" algn="ctr">
                <a:solidFill>
                  <a:srgbClr val="3802DB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73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0E8D119-EF94-7CC4-4F58-3935C9E676C2}"/>
                </a:ext>
              </a:extLst>
            </p:cNvPr>
            <p:cNvSpPr txBox="1"/>
            <p:nvPr/>
          </p:nvSpPr>
          <p:spPr>
            <a:xfrm>
              <a:off x="3516941" y="5395513"/>
              <a:ext cx="550644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>
                  <a:latin typeface="+mj-lt"/>
                </a:defRPr>
              </a:lvl1pPr>
            </a:lstStyle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srgbClr val="C039C4"/>
                  </a:solidFill>
                  <a:effectLst/>
                  <a:uLnTx/>
                  <a:uFillTx/>
                  <a:latin typeface="Segoe UI Semibold"/>
                </a:rPr>
                <a:t>Admin Services</a:t>
              </a:r>
            </a:p>
          </p:txBody>
        </p:sp>
        <p:cxnSp>
          <p:nvCxnSpPr>
            <p:cNvPr id="59" name="Elbow Connector 25">
              <a:extLst>
                <a:ext uri="{FF2B5EF4-FFF2-40B4-BE49-F238E27FC236}">
                  <a16:creationId xmlns:a16="http://schemas.microsoft.com/office/drawing/2014/main" id="{89665E93-C048-5660-9C18-30AAACFFE63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305756" y="4297458"/>
              <a:ext cx="1370415" cy="1262200"/>
            </a:xfrm>
            <a:prstGeom prst="bentConnector3">
              <a:avLst>
                <a:gd name="adj1" fmla="val 80005"/>
              </a:avLst>
            </a:prstGeom>
            <a:noFill/>
            <a:ln w="9525" cap="flat" cmpd="sng" algn="ctr">
              <a:solidFill>
                <a:srgbClr val="C039C4"/>
              </a:solidFill>
              <a:prstDash val="dash"/>
              <a:headEnd type="none" w="med" len="med"/>
              <a:tailEnd type="arrow" w="med" len="med"/>
            </a:ln>
            <a:effectLst/>
          </p:spPr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D0A3C750-BC19-2635-90C7-708356639F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5696" y="6009159"/>
              <a:ext cx="566928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C039C4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91F84D2-20D6-6765-38A4-CF954599161E}"/>
                </a:ext>
              </a:extLst>
            </p:cNvPr>
            <p:cNvGrpSpPr/>
            <p:nvPr/>
          </p:nvGrpSpPr>
          <p:grpSpPr>
            <a:xfrm>
              <a:off x="7956303" y="5638298"/>
              <a:ext cx="991033" cy="563736"/>
              <a:chOff x="7936226" y="5638298"/>
              <a:chExt cx="991033" cy="563736"/>
            </a:xfrm>
          </p:grpSpPr>
          <p:pic>
            <p:nvPicPr>
              <p:cNvPr id="115" name="Graphic 114">
                <a:extLst>
                  <a:ext uri="{FF2B5EF4-FFF2-40B4-BE49-F238E27FC236}">
                    <a16:creationId xmlns:a16="http://schemas.microsoft.com/office/drawing/2014/main" id="{12139A6C-5A5A-9984-0A78-BC7E39BF6D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8337344" y="5908172"/>
                <a:ext cx="221316" cy="226262"/>
              </a:xfrm>
              <a:prstGeom prst="rect">
                <a:avLst/>
              </a:prstGeom>
            </p:spPr>
          </p:pic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E8346625-1C5D-8018-8BA5-290CEE04C220}"/>
                  </a:ext>
                </a:extLst>
              </p:cNvPr>
              <p:cNvSpPr txBox="1"/>
              <p:nvPr/>
            </p:nvSpPr>
            <p:spPr>
              <a:xfrm>
                <a:off x="7936226" y="5673510"/>
                <a:ext cx="99103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91F2C"/>
                    </a:solidFill>
                    <a:effectLst/>
                    <a:uLnTx/>
                    <a:uFillTx/>
                    <a:latin typeface="Segoe UI Semibold"/>
                  </a:rPr>
                  <a:t>Observability</a:t>
                </a:r>
              </a:p>
            </p:txBody>
          </p:sp>
          <p:sp>
            <p:nvSpPr>
              <p:cNvPr id="117" name="Rounded Rectangle 165">
                <a:extLst>
                  <a:ext uri="{FF2B5EF4-FFF2-40B4-BE49-F238E27FC236}">
                    <a16:creationId xmlns:a16="http://schemas.microsoft.com/office/drawing/2014/main" id="{38B9BD13-5AA5-DEC6-AFA2-9FCA23129376}"/>
                  </a:ext>
                </a:extLst>
              </p:cNvPr>
              <p:cNvSpPr/>
              <p:nvPr/>
            </p:nvSpPr>
            <p:spPr>
              <a:xfrm>
                <a:off x="7956525" y="5638298"/>
                <a:ext cx="952481" cy="563736"/>
              </a:xfrm>
              <a:prstGeom prst="roundRect">
                <a:avLst>
                  <a:gd name="adj" fmla="val 11682"/>
                </a:avLst>
              </a:prstGeom>
              <a:noFill/>
              <a:ln w="12700" cap="flat" cmpd="sng" algn="ctr">
                <a:solidFill>
                  <a:srgbClr val="3802DB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73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</p:grp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E376CF12-999E-1E3E-F30D-3F124FA9FB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38255" y="2616947"/>
              <a:ext cx="2034025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C039C4"/>
              </a:solidFill>
              <a:prstDash val="sysDot"/>
              <a:headEnd type="none" w="med" len="med"/>
              <a:tailEnd type="arrow" w="med" len="med"/>
            </a:ln>
            <a:effectLst/>
          </p:spPr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ED4FD98-BB0E-1043-2519-5ED9C42E53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54344" y="2735579"/>
              <a:ext cx="904" cy="1006961"/>
            </a:xfrm>
            <a:prstGeom prst="line">
              <a:avLst/>
            </a:prstGeom>
            <a:noFill/>
            <a:ln w="9525" cap="flat" cmpd="sng" algn="ctr">
              <a:solidFill>
                <a:srgbClr val="C039C4"/>
              </a:solidFill>
              <a:prstDash val="dash"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0E440D2-7D9A-801E-8FA7-D78240BC0B46}"/>
                </a:ext>
              </a:extLst>
            </p:cNvPr>
            <p:cNvCxnSpPr>
              <a:cxnSpLocks/>
            </p:cNvCxnSpPr>
            <p:nvPr/>
          </p:nvCxnSpPr>
          <p:spPr>
            <a:xfrm>
              <a:off x="7626542" y="2735579"/>
              <a:ext cx="229304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C039C4"/>
              </a:solidFill>
              <a:prstDash val="dash"/>
              <a:headEnd type="arrow" w="med" len="med"/>
              <a:tailEnd type="none" w="med" len="med"/>
            </a:ln>
            <a:effectLst/>
          </p:spPr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5151BFE1-D460-06DE-FA99-A5BD980B5511}"/>
                </a:ext>
              </a:extLst>
            </p:cNvPr>
            <p:cNvCxnSpPr>
              <a:cxnSpLocks/>
            </p:cNvCxnSpPr>
            <p:nvPr/>
          </p:nvCxnSpPr>
          <p:spPr>
            <a:xfrm>
              <a:off x="7626542" y="3429935"/>
              <a:ext cx="229304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C039C4"/>
              </a:solidFill>
              <a:prstDash val="dash"/>
              <a:headEnd type="arrow" w="med" len="med"/>
              <a:tailEnd type="none" w="med" len="med"/>
            </a:ln>
            <a:effectLst/>
          </p:spPr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B6829AB3-F9D0-CF3D-B7E4-0B684DAAF0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1432" y="3745650"/>
              <a:ext cx="212486" cy="65"/>
            </a:xfrm>
            <a:prstGeom prst="straightConnector1">
              <a:avLst/>
            </a:prstGeom>
            <a:noFill/>
            <a:ln w="12700" cap="flat" cmpd="sng" algn="ctr">
              <a:solidFill>
                <a:srgbClr val="C039C4"/>
              </a:solidFill>
              <a:prstDash val="dash"/>
              <a:headEnd type="arrow" w="med" len="med"/>
              <a:tailEnd type="none" w="med" len="med"/>
            </a:ln>
            <a:effectLst/>
          </p:spPr>
        </p:cxnSp>
        <p:cxnSp>
          <p:nvCxnSpPr>
            <p:cNvPr id="67" name="Elbow Connector 175">
              <a:extLst>
                <a:ext uri="{FF2B5EF4-FFF2-40B4-BE49-F238E27FC236}">
                  <a16:creationId xmlns:a16="http://schemas.microsoft.com/office/drawing/2014/main" id="{E0D247E8-F4AF-8227-FE86-89D876749C4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44349" y="4540038"/>
              <a:ext cx="586091" cy="1"/>
            </a:xfrm>
            <a:prstGeom prst="bentConnector3">
              <a:avLst>
                <a:gd name="adj1" fmla="val 50000"/>
              </a:avLst>
            </a:prstGeom>
            <a:noFill/>
            <a:ln w="9525" cap="flat" cmpd="sng" algn="ctr">
              <a:solidFill>
                <a:srgbClr val="C039C4"/>
              </a:solidFill>
              <a:prstDash val="dash"/>
              <a:headEnd type="arrow" w="med" len="med"/>
              <a:tailEnd type="none" w="med" len="med"/>
            </a:ln>
            <a:effectLst/>
          </p:spPr>
        </p:cxnSp>
        <p:cxnSp>
          <p:nvCxnSpPr>
            <p:cNvPr id="68" name="Elbow Connector 182">
              <a:extLst>
                <a:ext uri="{FF2B5EF4-FFF2-40B4-BE49-F238E27FC236}">
                  <a16:creationId xmlns:a16="http://schemas.microsoft.com/office/drawing/2014/main" id="{03883955-D63D-61A2-218D-7BD27D89AB3F}"/>
                </a:ext>
              </a:extLst>
            </p:cNvPr>
            <p:cNvCxnSpPr>
              <a:cxnSpLocks/>
              <a:stCxn id="126" idx="1"/>
              <a:endCxn id="41" idx="3"/>
            </p:cNvCxnSpPr>
            <p:nvPr/>
          </p:nvCxnSpPr>
          <p:spPr>
            <a:xfrm rot="10800000" flipV="1">
              <a:off x="7630771" y="3854794"/>
              <a:ext cx="441324" cy="332156"/>
            </a:xfrm>
            <a:prstGeom prst="bentConnector3">
              <a:avLst>
                <a:gd name="adj1" fmla="val 50000"/>
              </a:avLst>
            </a:prstGeom>
            <a:noFill/>
            <a:ln w="9525" cap="flat" cmpd="sng" algn="ctr">
              <a:solidFill>
                <a:srgbClr val="C039C4"/>
              </a:solidFill>
              <a:prstDash val="dash"/>
              <a:headEnd type="none" w="med" len="med"/>
              <a:tailEnd type="arrow" w="med" len="med"/>
            </a:ln>
            <a:effectLst/>
          </p:spPr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A53A3F5D-3601-A8F8-FC74-EECE1802DF29}"/>
                </a:ext>
              </a:extLst>
            </p:cNvPr>
            <p:cNvCxnSpPr>
              <a:cxnSpLocks/>
            </p:cNvCxnSpPr>
            <p:nvPr/>
          </p:nvCxnSpPr>
          <p:spPr>
            <a:xfrm>
              <a:off x="7625040" y="4818524"/>
              <a:ext cx="812354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C039C4"/>
              </a:solidFill>
              <a:prstDash val="dash"/>
              <a:headEnd type="arrow" w="med" len="med"/>
              <a:tailEnd type="none" w="med" len="med"/>
            </a:ln>
            <a:effectLst/>
          </p:spPr>
        </p:cxnSp>
        <p:sp>
          <p:nvSpPr>
            <p:cNvPr id="70" name="Rounded Rectangle 94">
              <a:extLst>
                <a:ext uri="{FF2B5EF4-FFF2-40B4-BE49-F238E27FC236}">
                  <a16:creationId xmlns:a16="http://schemas.microsoft.com/office/drawing/2014/main" id="{9B9E7E0F-DF87-07CC-EF0E-F82CDC2D6F94}"/>
                </a:ext>
              </a:extLst>
            </p:cNvPr>
            <p:cNvSpPr/>
            <p:nvPr/>
          </p:nvSpPr>
          <p:spPr>
            <a:xfrm>
              <a:off x="3502622" y="1970133"/>
              <a:ext cx="1143000" cy="1143000"/>
            </a:xfrm>
            <a:prstGeom prst="roundRect">
              <a:avLst>
                <a:gd name="adj" fmla="val 6599"/>
              </a:avLst>
            </a:prstGeom>
            <a:solidFill>
              <a:srgbClr val="F5F3F6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Rounded Rectangle 14">
              <a:extLst>
                <a:ext uri="{FF2B5EF4-FFF2-40B4-BE49-F238E27FC236}">
                  <a16:creationId xmlns:a16="http://schemas.microsoft.com/office/drawing/2014/main" id="{78BEE6E6-97D0-002C-A388-A0E8C01EA371}"/>
                </a:ext>
              </a:extLst>
            </p:cNvPr>
            <p:cNvSpPr/>
            <p:nvPr/>
          </p:nvSpPr>
          <p:spPr>
            <a:xfrm>
              <a:off x="3605816" y="2462060"/>
              <a:ext cx="960120" cy="492047"/>
            </a:xfrm>
            <a:prstGeom prst="roundRect">
              <a:avLst>
                <a:gd name="adj" fmla="val 15507"/>
              </a:avLst>
            </a:prstGeom>
            <a:solidFill>
              <a:srgbClr val="F5F3F6"/>
            </a:solidFill>
            <a:ln w="12700" cap="flat" cmpd="sng" algn="ctr">
              <a:solidFill>
                <a:srgbClr val="3802DB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Mobile API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941210A-C826-4483-6475-84F6F363AA68}"/>
                </a:ext>
              </a:extLst>
            </p:cNvPr>
            <p:cNvSpPr/>
            <p:nvPr/>
          </p:nvSpPr>
          <p:spPr>
            <a:xfrm>
              <a:off x="3959644" y="2305240"/>
              <a:ext cx="237236" cy="242538"/>
            </a:xfrm>
            <a:prstGeom prst="ellipse">
              <a:avLst/>
            </a:prstGeom>
            <a:solidFill>
              <a:srgbClr val="F5F3F6"/>
            </a:solidFill>
            <a:ln w="12700" cap="flat" cmpd="sng" algn="ctr">
              <a:solidFill>
                <a:srgbClr val="3802DB"/>
              </a:solidFill>
              <a:prstDash val="solid"/>
            </a:ln>
            <a:effectLst>
              <a:outerShdw blurRad="127000" dist="127000" dir="2700000" algn="tl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54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3" name="Picture 2">
              <a:extLst>
                <a:ext uri="{FF2B5EF4-FFF2-40B4-BE49-F238E27FC236}">
                  <a16:creationId xmlns:a16="http://schemas.microsoft.com/office/drawing/2014/main" id="{E450AE13-B341-58FF-118E-732AFC59E9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8918" y="2339803"/>
              <a:ext cx="186019" cy="186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D9F35DC-9E39-6BCB-E624-47AFF48AFB1A}"/>
                </a:ext>
              </a:extLst>
            </p:cNvPr>
            <p:cNvGrpSpPr/>
            <p:nvPr/>
          </p:nvGrpSpPr>
          <p:grpSpPr>
            <a:xfrm>
              <a:off x="3502622" y="3354467"/>
              <a:ext cx="1143000" cy="1143000"/>
              <a:chOff x="3482545" y="3354467"/>
              <a:chExt cx="1143000" cy="1143000"/>
            </a:xfrm>
          </p:grpSpPr>
          <p:sp>
            <p:nvSpPr>
              <p:cNvPr id="110" name="Rounded Rectangle 92">
                <a:extLst>
                  <a:ext uri="{FF2B5EF4-FFF2-40B4-BE49-F238E27FC236}">
                    <a16:creationId xmlns:a16="http://schemas.microsoft.com/office/drawing/2014/main" id="{2ADD28FF-B53A-62D0-C708-9D1930422B96}"/>
                  </a:ext>
                </a:extLst>
              </p:cNvPr>
              <p:cNvSpPr/>
              <p:nvPr/>
            </p:nvSpPr>
            <p:spPr>
              <a:xfrm>
                <a:off x="3482545" y="3354467"/>
                <a:ext cx="1143000" cy="1143000"/>
              </a:xfrm>
              <a:prstGeom prst="roundRect">
                <a:avLst>
                  <a:gd name="adj" fmla="val 6599"/>
                </a:avLst>
              </a:prstGeom>
              <a:solidFill>
                <a:srgbClr val="F5F3F6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74FE3AA-65EE-0747-276D-865866B31DAD}"/>
                  </a:ext>
                </a:extLst>
              </p:cNvPr>
              <p:cNvSpPr txBox="1"/>
              <p:nvPr/>
            </p:nvSpPr>
            <p:spPr>
              <a:xfrm>
                <a:off x="3485774" y="3392349"/>
                <a:ext cx="1113517" cy="230832"/>
              </a:xfrm>
              <a:prstGeom prst="rect">
                <a:avLst/>
              </a:prstGeom>
              <a:solidFill>
                <a:srgbClr val="F5F3F6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C039C4"/>
                    </a:solidFill>
                    <a:effectLst/>
                    <a:uLnTx/>
                    <a:uFillTx/>
                    <a:latin typeface="Segoe UI Semibold"/>
                  </a:rPr>
                  <a:t>Web App</a:t>
                </a:r>
              </a:p>
            </p:txBody>
          </p:sp>
          <p:sp>
            <p:nvSpPr>
              <p:cNvPr id="112" name="Rounded Rectangle 137">
                <a:extLst>
                  <a:ext uri="{FF2B5EF4-FFF2-40B4-BE49-F238E27FC236}">
                    <a16:creationId xmlns:a16="http://schemas.microsoft.com/office/drawing/2014/main" id="{1C890BE9-C421-F854-E2A4-ECC06E5030DF}"/>
                  </a:ext>
                </a:extLst>
              </p:cNvPr>
              <p:cNvSpPr/>
              <p:nvPr/>
            </p:nvSpPr>
            <p:spPr>
              <a:xfrm>
                <a:off x="3585963" y="3836624"/>
                <a:ext cx="960120" cy="527747"/>
              </a:xfrm>
              <a:prstGeom prst="roundRect">
                <a:avLst>
                  <a:gd name="adj" fmla="val 15470"/>
                </a:avLst>
              </a:prstGeom>
              <a:solidFill>
                <a:srgbClr val="F5F3F6"/>
              </a:solidFill>
              <a:ln w="12700" cap="flat" cmpd="sng" algn="ctr">
                <a:solidFill>
                  <a:srgbClr val="3802DB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91F2C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Blazor App</a:t>
                </a: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128A49FE-770C-B7F5-C41F-2DE6765EFF5A}"/>
                  </a:ext>
                </a:extLst>
              </p:cNvPr>
              <p:cNvSpPr/>
              <p:nvPr/>
            </p:nvSpPr>
            <p:spPr>
              <a:xfrm>
                <a:off x="3947329" y="3673153"/>
                <a:ext cx="237236" cy="242538"/>
              </a:xfrm>
              <a:prstGeom prst="ellipse">
                <a:avLst/>
              </a:prstGeom>
              <a:solidFill>
                <a:srgbClr val="F5F3F6"/>
              </a:solidFill>
              <a:ln w="12700" cap="flat" cmpd="sng" algn="ctr">
                <a:solidFill>
                  <a:srgbClr val="3802DB"/>
                </a:solidFill>
                <a:prstDash val="solid"/>
              </a:ln>
              <a:effectLst>
                <a:outerShdw blurRad="127000" dist="1270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54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4" name="Graphic 23" descr="Blazor logo">
                <a:extLst>
                  <a:ext uri="{FF2B5EF4-FFF2-40B4-BE49-F238E27FC236}">
                    <a16:creationId xmlns:a16="http://schemas.microsoft.com/office/drawing/2014/main" id="{3D6956FE-C3EF-C72B-1C93-9E82832F1A75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SpPr/>
              <p:nvPr/>
            </p:nvSpPr>
            <p:spPr>
              <a:xfrm>
                <a:off x="3998416" y="3725087"/>
                <a:ext cx="137838" cy="131799"/>
              </a:xfrm>
              <a:custGeom>
                <a:avLst/>
                <a:gdLst>
                  <a:gd name="connsiteX0" fmla="*/ 514915 w 518508"/>
                  <a:gd name="connsiteY0" fmla="*/ 134249 h 419189"/>
                  <a:gd name="connsiteX1" fmla="*/ 413965 w 518508"/>
                  <a:gd name="connsiteY1" fmla="*/ 295831 h 419189"/>
                  <a:gd name="connsiteX2" fmla="*/ 220179 w 518508"/>
                  <a:gd name="connsiteY2" fmla="*/ 360751 h 419189"/>
                  <a:gd name="connsiteX3" fmla="*/ 177098 w 518508"/>
                  <a:gd name="connsiteY3" fmla="*/ 358412 h 419189"/>
                  <a:gd name="connsiteX4" fmla="*/ 67296 w 518508"/>
                  <a:gd name="connsiteY4" fmla="*/ 247081 h 419189"/>
                  <a:gd name="connsiteX5" fmla="*/ 104911 w 518508"/>
                  <a:gd name="connsiteY5" fmla="*/ 166906 h 419189"/>
                  <a:gd name="connsiteX6" fmla="*/ 284801 w 518508"/>
                  <a:gd name="connsiteY6" fmla="*/ 165769 h 419189"/>
                  <a:gd name="connsiteX7" fmla="*/ 323679 w 518508"/>
                  <a:gd name="connsiteY7" fmla="*/ 245459 h 419189"/>
                  <a:gd name="connsiteX8" fmla="*/ 296090 w 518508"/>
                  <a:gd name="connsiteY8" fmla="*/ 281625 h 419189"/>
                  <a:gd name="connsiteX9" fmla="*/ 266398 w 518508"/>
                  <a:gd name="connsiteY9" fmla="*/ 251334 h 419189"/>
                  <a:gd name="connsiteX10" fmla="*/ 266398 w 518508"/>
                  <a:gd name="connsiteY10" fmla="*/ 203016 h 419189"/>
                  <a:gd name="connsiteX11" fmla="*/ 233570 w 518508"/>
                  <a:gd name="connsiteY11" fmla="*/ 173394 h 419189"/>
                  <a:gd name="connsiteX12" fmla="*/ 188289 w 518508"/>
                  <a:gd name="connsiteY12" fmla="*/ 173394 h 419189"/>
                  <a:gd name="connsiteX13" fmla="*/ 121828 w 518508"/>
                  <a:gd name="connsiteY13" fmla="*/ 205246 h 419189"/>
                  <a:gd name="connsiteX14" fmla="*/ 144548 w 518508"/>
                  <a:gd name="connsiteY14" fmla="*/ 302864 h 419189"/>
                  <a:gd name="connsiteX15" fmla="*/ 175492 w 518508"/>
                  <a:gd name="connsiteY15" fmla="*/ 313541 h 419189"/>
                  <a:gd name="connsiteX16" fmla="*/ 246507 w 518508"/>
                  <a:gd name="connsiteY16" fmla="*/ 290883 h 419189"/>
                  <a:gd name="connsiteX17" fmla="*/ 248091 w 518508"/>
                  <a:gd name="connsiteY17" fmla="*/ 288771 h 419189"/>
                  <a:gd name="connsiteX18" fmla="*/ 249676 w 518508"/>
                  <a:gd name="connsiteY18" fmla="*/ 291116 h 419189"/>
                  <a:gd name="connsiteX19" fmla="*/ 297222 w 518508"/>
                  <a:gd name="connsiteY19" fmla="*/ 311368 h 419189"/>
                  <a:gd name="connsiteX20" fmla="*/ 355441 w 518508"/>
                  <a:gd name="connsiteY20" fmla="*/ 252606 h 419189"/>
                  <a:gd name="connsiteX21" fmla="*/ 350750 w 518508"/>
                  <a:gd name="connsiteY21" fmla="*/ 215260 h 419189"/>
                  <a:gd name="connsiteX22" fmla="*/ 287876 w 518508"/>
                  <a:gd name="connsiteY22" fmla="*/ 129522 h 419189"/>
                  <a:gd name="connsiteX23" fmla="*/ 75110 w 518508"/>
                  <a:gd name="connsiteY23" fmla="*/ 150367 h 419189"/>
                  <a:gd name="connsiteX24" fmla="*/ 34472 w 518508"/>
                  <a:gd name="connsiteY24" fmla="*/ 246246 h 419189"/>
                  <a:gd name="connsiteX25" fmla="*/ 81146 w 518508"/>
                  <a:gd name="connsiteY25" fmla="*/ 346270 h 419189"/>
                  <a:gd name="connsiteX26" fmla="*/ 192337 w 518508"/>
                  <a:gd name="connsiteY26" fmla="*/ 389340 h 419189"/>
                  <a:gd name="connsiteX27" fmla="*/ 217565 w 518508"/>
                  <a:gd name="connsiteY27" fmla="*/ 390030 h 419189"/>
                  <a:gd name="connsiteX28" fmla="*/ 400656 w 518508"/>
                  <a:gd name="connsiteY28" fmla="*/ 341168 h 419189"/>
                  <a:gd name="connsiteX29" fmla="*/ 401692 w 518508"/>
                  <a:gd name="connsiteY29" fmla="*/ 342354 h 419189"/>
                  <a:gd name="connsiteX30" fmla="*/ 192342 w 518508"/>
                  <a:gd name="connsiteY30" fmla="*/ 418933 h 419189"/>
                  <a:gd name="connsiteX31" fmla="*/ 54796 w 518508"/>
                  <a:gd name="connsiteY31" fmla="*/ 368984 h 419189"/>
                  <a:gd name="connsiteX32" fmla="*/ 65 w 518508"/>
                  <a:gd name="connsiteY32" fmla="*/ 245547 h 419189"/>
                  <a:gd name="connsiteX33" fmla="*/ 78594 w 518508"/>
                  <a:gd name="connsiteY33" fmla="*/ 105490 h 419189"/>
                  <a:gd name="connsiteX34" fmla="*/ 191568 w 518508"/>
                  <a:gd name="connsiteY34" fmla="*/ 72131 h 419189"/>
                  <a:gd name="connsiteX35" fmla="*/ 252341 w 518508"/>
                  <a:gd name="connsiteY35" fmla="*/ 72131 h 419189"/>
                  <a:gd name="connsiteX36" fmla="*/ 378481 w 518508"/>
                  <a:gd name="connsiteY36" fmla="*/ 22314 h 419189"/>
                  <a:gd name="connsiteX37" fmla="*/ 379764 w 518508"/>
                  <a:gd name="connsiteY37" fmla="*/ 21659 h 419189"/>
                  <a:gd name="connsiteX38" fmla="*/ 382347 w 518508"/>
                  <a:gd name="connsiteY38" fmla="*/ 22666 h 419189"/>
                  <a:gd name="connsiteX39" fmla="*/ 382681 w 518508"/>
                  <a:gd name="connsiteY39" fmla="*/ 23964 h 419189"/>
                  <a:gd name="connsiteX40" fmla="*/ 356164 w 518508"/>
                  <a:gd name="connsiteY40" fmla="*/ 92557 h 419189"/>
                  <a:gd name="connsiteX41" fmla="*/ 356360 w 518508"/>
                  <a:gd name="connsiteY41" fmla="*/ 94853 h 419189"/>
                  <a:gd name="connsiteX42" fmla="*/ 358779 w 518508"/>
                  <a:gd name="connsiteY42" fmla="*/ 95623 h 419189"/>
                  <a:gd name="connsiteX43" fmla="*/ 486535 w 518508"/>
                  <a:gd name="connsiteY43" fmla="*/ 1391 h 419189"/>
                  <a:gd name="connsiteX44" fmla="*/ 487715 w 518508"/>
                  <a:gd name="connsiteY44" fmla="*/ 373 h 419189"/>
                  <a:gd name="connsiteX45" fmla="*/ 490891 w 518508"/>
                  <a:gd name="connsiteY45" fmla="*/ 373 h 419189"/>
                  <a:gd name="connsiteX46" fmla="*/ 492070 w 518508"/>
                  <a:gd name="connsiteY46" fmla="*/ 1391 h 419189"/>
                  <a:gd name="connsiteX47" fmla="*/ 514915 w 518508"/>
                  <a:gd name="connsiteY47" fmla="*/ 134249 h 419189"/>
                  <a:gd name="connsiteX48" fmla="*/ 192181 w 518508"/>
                  <a:gd name="connsiteY48" fmla="*/ 202413 h 419189"/>
                  <a:gd name="connsiteX49" fmla="*/ 144903 w 518508"/>
                  <a:gd name="connsiteY49" fmla="*/ 244684 h 419189"/>
                  <a:gd name="connsiteX50" fmla="*/ 145812 w 518508"/>
                  <a:gd name="connsiteY50" fmla="*/ 252946 h 419189"/>
                  <a:gd name="connsiteX51" fmla="*/ 182954 w 518508"/>
                  <a:gd name="connsiteY51" fmla="*/ 286171 h 419189"/>
                  <a:gd name="connsiteX52" fmla="*/ 238538 w 518508"/>
                  <a:gd name="connsiteY52" fmla="*/ 252949 h 419189"/>
                  <a:gd name="connsiteX53" fmla="*/ 239445 w 518508"/>
                  <a:gd name="connsiteY53" fmla="*/ 244693 h 419189"/>
                  <a:gd name="connsiteX54" fmla="*/ 239445 w 518508"/>
                  <a:gd name="connsiteY54" fmla="*/ 205220 h 419189"/>
                  <a:gd name="connsiteX55" fmla="*/ 236210 w 518508"/>
                  <a:gd name="connsiteY55" fmla="*/ 202327 h 419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518508" h="419189">
                    <a:moveTo>
                      <a:pt x="514915" y="134249"/>
                    </a:moveTo>
                    <a:cubicBezTo>
                      <a:pt x="503706" y="197101"/>
                      <a:pt x="467935" y="254356"/>
                      <a:pt x="413965" y="295831"/>
                    </a:cubicBezTo>
                    <a:cubicBezTo>
                      <a:pt x="359995" y="337306"/>
                      <a:pt x="291328" y="360310"/>
                      <a:pt x="220179" y="360751"/>
                    </a:cubicBezTo>
                    <a:cubicBezTo>
                      <a:pt x="205767" y="361246"/>
                      <a:pt x="191337" y="360462"/>
                      <a:pt x="177098" y="358412"/>
                    </a:cubicBezTo>
                    <a:cubicBezTo>
                      <a:pt x="115735" y="349087"/>
                      <a:pt x="69986" y="302699"/>
                      <a:pt x="67296" y="247081"/>
                    </a:cubicBezTo>
                    <a:cubicBezTo>
                      <a:pt x="67584" y="216977"/>
                      <a:pt x="81094" y="188180"/>
                      <a:pt x="104911" y="166906"/>
                    </a:cubicBezTo>
                    <a:cubicBezTo>
                      <a:pt x="154462" y="122645"/>
                      <a:pt x="234555" y="122139"/>
                      <a:pt x="284801" y="165769"/>
                    </a:cubicBezTo>
                    <a:cubicBezTo>
                      <a:pt x="308951" y="186739"/>
                      <a:pt x="322915" y="215361"/>
                      <a:pt x="323679" y="245459"/>
                    </a:cubicBezTo>
                    <a:cubicBezTo>
                      <a:pt x="324218" y="264469"/>
                      <a:pt x="315011" y="281143"/>
                      <a:pt x="296090" y="281625"/>
                    </a:cubicBezTo>
                    <a:cubicBezTo>
                      <a:pt x="275875" y="281625"/>
                      <a:pt x="266398" y="268722"/>
                      <a:pt x="266398" y="251334"/>
                    </a:cubicBezTo>
                    <a:lnTo>
                      <a:pt x="266398" y="203016"/>
                    </a:lnTo>
                    <a:cubicBezTo>
                      <a:pt x="266414" y="186753"/>
                      <a:pt x="251754" y="173523"/>
                      <a:pt x="233570" y="173394"/>
                    </a:cubicBezTo>
                    <a:lnTo>
                      <a:pt x="188289" y="173394"/>
                    </a:lnTo>
                    <a:cubicBezTo>
                      <a:pt x="161526" y="173229"/>
                      <a:pt x="136497" y="185224"/>
                      <a:pt x="121828" y="205246"/>
                    </a:cubicBezTo>
                    <a:cubicBezTo>
                      <a:pt x="97964" y="237813"/>
                      <a:pt x="108136" y="281518"/>
                      <a:pt x="144548" y="302864"/>
                    </a:cubicBezTo>
                    <a:cubicBezTo>
                      <a:pt x="153899" y="308346"/>
                      <a:pt x="164447" y="311985"/>
                      <a:pt x="175492" y="313541"/>
                    </a:cubicBezTo>
                    <a:cubicBezTo>
                      <a:pt x="201929" y="317263"/>
                      <a:pt x="228672" y="308731"/>
                      <a:pt x="246507" y="290883"/>
                    </a:cubicBezTo>
                    <a:lnTo>
                      <a:pt x="248091" y="288771"/>
                    </a:lnTo>
                    <a:lnTo>
                      <a:pt x="249676" y="291116"/>
                    </a:lnTo>
                    <a:cubicBezTo>
                      <a:pt x="260738" y="304558"/>
                      <a:pt x="278583" y="312159"/>
                      <a:pt x="297222" y="311368"/>
                    </a:cubicBezTo>
                    <a:cubicBezTo>
                      <a:pt x="331241" y="309158"/>
                      <a:pt x="357078" y="283079"/>
                      <a:pt x="355441" y="252606"/>
                    </a:cubicBezTo>
                    <a:cubicBezTo>
                      <a:pt x="355600" y="240031"/>
                      <a:pt x="354024" y="227489"/>
                      <a:pt x="350750" y="215260"/>
                    </a:cubicBezTo>
                    <a:cubicBezTo>
                      <a:pt x="342352" y="180714"/>
                      <a:pt x="319955" y="150171"/>
                      <a:pt x="287876" y="129522"/>
                    </a:cubicBezTo>
                    <a:cubicBezTo>
                      <a:pt x="221438" y="86755"/>
                      <a:pt x="129622" y="95750"/>
                      <a:pt x="75110" y="150367"/>
                    </a:cubicBezTo>
                    <a:cubicBezTo>
                      <a:pt x="48788" y="176740"/>
                      <a:pt x="34311" y="210894"/>
                      <a:pt x="34472" y="246246"/>
                    </a:cubicBezTo>
                    <a:cubicBezTo>
                      <a:pt x="34977" y="283732"/>
                      <a:pt x="51706" y="319585"/>
                      <a:pt x="81146" y="346270"/>
                    </a:cubicBezTo>
                    <a:cubicBezTo>
                      <a:pt x="110583" y="372953"/>
                      <a:pt x="150439" y="388392"/>
                      <a:pt x="192337" y="389340"/>
                    </a:cubicBezTo>
                    <a:cubicBezTo>
                      <a:pt x="192337" y="389340"/>
                      <a:pt x="204196" y="390305"/>
                      <a:pt x="217565" y="390030"/>
                    </a:cubicBezTo>
                    <a:cubicBezTo>
                      <a:pt x="282550" y="389662"/>
                      <a:pt x="346069" y="372711"/>
                      <a:pt x="400656" y="341168"/>
                    </a:cubicBezTo>
                    <a:cubicBezTo>
                      <a:pt x="401432" y="340685"/>
                      <a:pt x="402209" y="341650"/>
                      <a:pt x="401692" y="342354"/>
                    </a:cubicBezTo>
                    <a:cubicBezTo>
                      <a:pt x="347903" y="394183"/>
                      <a:pt x="271324" y="422196"/>
                      <a:pt x="192342" y="418933"/>
                    </a:cubicBezTo>
                    <a:cubicBezTo>
                      <a:pt x="140793" y="419771"/>
                      <a:pt x="91102" y="401726"/>
                      <a:pt x="54796" y="368984"/>
                    </a:cubicBezTo>
                    <a:cubicBezTo>
                      <a:pt x="18486" y="336241"/>
                      <a:pt x="-1286" y="291649"/>
                      <a:pt x="65" y="245547"/>
                    </a:cubicBezTo>
                    <a:cubicBezTo>
                      <a:pt x="90" y="190398"/>
                      <a:pt x="29194" y="138491"/>
                      <a:pt x="78594" y="105490"/>
                    </a:cubicBezTo>
                    <a:cubicBezTo>
                      <a:pt x="111336" y="83923"/>
                      <a:pt x="150905" y="72239"/>
                      <a:pt x="191568" y="72131"/>
                    </a:cubicBezTo>
                    <a:lnTo>
                      <a:pt x="252341" y="72131"/>
                    </a:lnTo>
                    <a:cubicBezTo>
                      <a:pt x="300343" y="72099"/>
                      <a:pt x="346117" y="54021"/>
                      <a:pt x="378481" y="22314"/>
                    </a:cubicBezTo>
                    <a:cubicBezTo>
                      <a:pt x="378820" y="21978"/>
                      <a:pt x="379270" y="21749"/>
                      <a:pt x="379764" y="21659"/>
                    </a:cubicBezTo>
                    <a:cubicBezTo>
                      <a:pt x="380778" y="21463"/>
                      <a:pt x="381818" y="21868"/>
                      <a:pt x="382347" y="22666"/>
                    </a:cubicBezTo>
                    <a:cubicBezTo>
                      <a:pt x="382606" y="23057"/>
                      <a:pt x="382724" y="23510"/>
                      <a:pt x="382681" y="23964"/>
                    </a:cubicBezTo>
                    <a:cubicBezTo>
                      <a:pt x="380106" y="48397"/>
                      <a:pt x="371011" y="71919"/>
                      <a:pt x="356164" y="92557"/>
                    </a:cubicBezTo>
                    <a:cubicBezTo>
                      <a:pt x="355714" y="93289"/>
                      <a:pt x="355791" y="94190"/>
                      <a:pt x="356360" y="94853"/>
                    </a:cubicBezTo>
                    <a:cubicBezTo>
                      <a:pt x="356926" y="95515"/>
                      <a:pt x="357874" y="95817"/>
                      <a:pt x="358779" y="95623"/>
                    </a:cubicBezTo>
                    <a:cubicBezTo>
                      <a:pt x="415671" y="84128"/>
                      <a:pt x="463084" y="49157"/>
                      <a:pt x="486535" y="1391"/>
                    </a:cubicBezTo>
                    <a:cubicBezTo>
                      <a:pt x="486829" y="970"/>
                      <a:pt x="487233" y="621"/>
                      <a:pt x="487715" y="373"/>
                    </a:cubicBezTo>
                    <a:cubicBezTo>
                      <a:pt x="488701" y="-124"/>
                      <a:pt x="489905" y="-124"/>
                      <a:pt x="490891" y="373"/>
                    </a:cubicBezTo>
                    <a:cubicBezTo>
                      <a:pt x="491373" y="619"/>
                      <a:pt x="491779" y="969"/>
                      <a:pt x="492070" y="1391"/>
                    </a:cubicBezTo>
                    <a:cubicBezTo>
                      <a:pt x="515889" y="42203"/>
                      <a:pt x="523921" y="88922"/>
                      <a:pt x="514915" y="134249"/>
                    </a:cubicBezTo>
                    <a:close/>
                    <a:moveTo>
                      <a:pt x="192181" y="202413"/>
                    </a:moveTo>
                    <a:cubicBezTo>
                      <a:pt x="166075" y="202409"/>
                      <a:pt x="144908" y="221333"/>
                      <a:pt x="144903" y="244684"/>
                    </a:cubicBezTo>
                    <a:cubicBezTo>
                      <a:pt x="144902" y="247457"/>
                      <a:pt x="145207" y="250225"/>
                      <a:pt x="145812" y="252946"/>
                    </a:cubicBezTo>
                    <a:cubicBezTo>
                      <a:pt x="149543" y="269719"/>
                      <a:pt x="164201" y="282833"/>
                      <a:pt x="182954" y="286171"/>
                    </a:cubicBezTo>
                    <a:cubicBezTo>
                      <a:pt x="208560" y="290725"/>
                      <a:pt x="233444" y="275852"/>
                      <a:pt x="238538" y="252949"/>
                    </a:cubicBezTo>
                    <a:cubicBezTo>
                      <a:pt x="239141" y="250231"/>
                      <a:pt x="239445" y="247465"/>
                      <a:pt x="239445" y="244693"/>
                    </a:cubicBezTo>
                    <a:lnTo>
                      <a:pt x="239445" y="205220"/>
                    </a:lnTo>
                    <a:cubicBezTo>
                      <a:pt x="239357" y="203656"/>
                      <a:pt x="237958" y="202406"/>
                      <a:pt x="236210" y="202327"/>
                    </a:cubicBezTo>
                    <a:close/>
                  </a:path>
                </a:pathLst>
              </a:custGeom>
              <a:gradFill flip="none" rotWithShape="1">
                <a:gsLst>
                  <a:gs pos="35000">
                    <a:srgbClr val="3802DB"/>
                  </a:gs>
                  <a:gs pos="10000">
                    <a:srgbClr val="D59ED7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 w="3175">
                    <a:noFill/>
                  </a:ln>
                  <a:gradFill>
                    <a:gsLst>
                      <a:gs pos="77528">
                        <a:srgbClr val="000000"/>
                      </a:gs>
                      <a:gs pos="53933">
                        <a:srgbClr val="000000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140E45F-3A00-69AF-7A38-D9CCBFF47DD0}"/>
                </a:ext>
              </a:extLst>
            </p:cNvPr>
            <p:cNvGrpSpPr/>
            <p:nvPr/>
          </p:nvGrpSpPr>
          <p:grpSpPr>
            <a:xfrm>
              <a:off x="1631518" y="1973231"/>
              <a:ext cx="1143000" cy="1143000"/>
              <a:chOff x="1611441" y="1973231"/>
              <a:chExt cx="1143000" cy="1143000"/>
            </a:xfrm>
          </p:grpSpPr>
          <p:sp>
            <p:nvSpPr>
              <p:cNvPr id="102" name="Rounded Rectangle 34">
                <a:extLst>
                  <a:ext uri="{FF2B5EF4-FFF2-40B4-BE49-F238E27FC236}">
                    <a16:creationId xmlns:a16="http://schemas.microsoft.com/office/drawing/2014/main" id="{C58B5D3C-FCF8-0BCF-A827-811D06FC9505}"/>
                  </a:ext>
                </a:extLst>
              </p:cNvPr>
              <p:cNvSpPr/>
              <p:nvPr/>
            </p:nvSpPr>
            <p:spPr>
              <a:xfrm>
                <a:off x="1611441" y="1973231"/>
                <a:ext cx="1143000" cy="1143000"/>
              </a:xfrm>
              <a:prstGeom prst="roundRect">
                <a:avLst>
                  <a:gd name="adj" fmla="val 6227"/>
                </a:avLst>
              </a:prstGeom>
              <a:noFill/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3" name="Rounded Rectangle 45">
                <a:extLst>
                  <a:ext uri="{FF2B5EF4-FFF2-40B4-BE49-F238E27FC236}">
                    <a16:creationId xmlns:a16="http://schemas.microsoft.com/office/drawing/2014/main" id="{793F7C0F-D923-E868-AD06-A2F3AB9930E4}"/>
                  </a:ext>
                </a:extLst>
              </p:cNvPr>
              <p:cNvSpPr/>
              <p:nvPr/>
            </p:nvSpPr>
            <p:spPr>
              <a:xfrm>
                <a:off x="1702881" y="2190247"/>
                <a:ext cx="960120" cy="778126"/>
              </a:xfrm>
              <a:prstGeom prst="roundRect">
                <a:avLst>
                  <a:gd name="adj" fmla="val 7035"/>
                </a:avLst>
              </a:prstGeom>
              <a:solidFill>
                <a:srgbClr val="F5F3F6"/>
              </a:solidFill>
              <a:ln w="12700" cap="flat" cmpd="sng" algn="ctr">
                <a:solidFill>
                  <a:srgbClr val="3802DB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73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B5E5208F-1D3C-0D42-6679-E7FD45EA80B9}"/>
                  </a:ext>
                </a:extLst>
              </p:cNvPr>
              <p:cNvSpPr/>
              <p:nvPr/>
            </p:nvSpPr>
            <p:spPr>
              <a:xfrm>
                <a:off x="2057491" y="2039032"/>
                <a:ext cx="237236" cy="242538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3802DB"/>
                </a:solidFill>
                <a:prstDash val="solid"/>
              </a:ln>
              <a:effectLst>
                <a:outerShdw blurRad="127000" dist="1270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54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105" name="Picture 6">
                <a:extLst>
                  <a:ext uri="{FF2B5EF4-FFF2-40B4-BE49-F238E27FC236}">
                    <a16:creationId xmlns:a16="http://schemas.microsoft.com/office/drawing/2014/main" id="{7E67D27B-F654-2F4A-A77E-7513F7AF88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2957" y="2087149"/>
                <a:ext cx="146304" cy="146304"/>
              </a:xfrm>
              <a:prstGeom prst="rect">
                <a:avLst/>
              </a:prstGeom>
              <a:solidFill>
                <a:srgbClr val="FFFFFF"/>
              </a:solidFill>
            </p:spPr>
          </p:pic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3564334C-AD26-CDB7-0EF5-F3006E73880B}"/>
                  </a:ext>
                </a:extLst>
              </p:cNvPr>
              <p:cNvGrpSpPr/>
              <p:nvPr/>
            </p:nvGrpSpPr>
            <p:grpSpPr>
              <a:xfrm>
                <a:off x="2086659" y="2507906"/>
                <a:ext cx="179491" cy="340759"/>
                <a:chOff x="601580" y="1486552"/>
                <a:chExt cx="1014733" cy="1884331"/>
              </a:xfrm>
            </p:grpSpPr>
            <p:sp>
              <p:nvSpPr>
                <p:cNvPr id="108" name="Graphic 7305">
                  <a:extLst>
                    <a:ext uri="{FF2B5EF4-FFF2-40B4-BE49-F238E27FC236}">
                      <a16:creationId xmlns:a16="http://schemas.microsoft.com/office/drawing/2014/main" id="{B87CB0E3-AF39-4B3D-FCB7-D9D776135DE1}"/>
                    </a:ext>
                  </a:extLst>
                </p:cNvPr>
                <p:cNvSpPr/>
                <p:nvPr/>
              </p:nvSpPr>
              <p:spPr>
                <a:xfrm>
                  <a:off x="601580" y="1486552"/>
                  <a:ext cx="1014733" cy="1884331"/>
                </a:xfrm>
                <a:custGeom>
                  <a:avLst/>
                  <a:gdLst>
                    <a:gd name="connsiteX0" fmla="*/ 130047 w 1014733"/>
                    <a:gd name="connsiteY0" fmla="*/ 0 h 1884331"/>
                    <a:gd name="connsiteX1" fmla="*/ 884686 w 1014733"/>
                    <a:gd name="connsiteY1" fmla="*/ 0 h 1884331"/>
                    <a:gd name="connsiteX2" fmla="*/ 1014733 w 1014733"/>
                    <a:gd name="connsiteY2" fmla="*/ 131422 h 1884331"/>
                    <a:gd name="connsiteX3" fmla="*/ 1014733 w 1014733"/>
                    <a:gd name="connsiteY3" fmla="*/ 1752907 h 1884331"/>
                    <a:gd name="connsiteX4" fmla="*/ 884686 w 1014733"/>
                    <a:gd name="connsiteY4" fmla="*/ 1884332 h 1884331"/>
                    <a:gd name="connsiteX5" fmla="*/ 130047 w 1014733"/>
                    <a:gd name="connsiteY5" fmla="*/ 1884332 h 1884331"/>
                    <a:gd name="connsiteX6" fmla="*/ 0 w 1014733"/>
                    <a:gd name="connsiteY6" fmla="*/ 1752907 h 1884331"/>
                    <a:gd name="connsiteX7" fmla="*/ 0 w 1014733"/>
                    <a:gd name="connsiteY7" fmla="*/ 131422 h 1884331"/>
                    <a:gd name="connsiteX8" fmla="*/ 130047 w 1014733"/>
                    <a:gd name="connsiteY8" fmla="*/ 0 h 18843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14733" h="1884331">
                      <a:moveTo>
                        <a:pt x="130047" y="0"/>
                      </a:moveTo>
                      <a:lnTo>
                        <a:pt x="884686" y="0"/>
                      </a:lnTo>
                      <a:cubicBezTo>
                        <a:pt x="956484" y="0"/>
                        <a:pt x="1014733" y="58862"/>
                        <a:pt x="1014733" y="131422"/>
                      </a:cubicBezTo>
                      <a:lnTo>
                        <a:pt x="1014733" y="1752907"/>
                      </a:lnTo>
                      <a:cubicBezTo>
                        <a:pt x="1014733" y="1825470"/>
                        <a:pt x="956484" y="1884332"/>
                        <a:pt x="884686" y="1884332"/>
                      </a:cubicBezTo>
                      <a:lnTo>
                        <a:pt x="130047" y="1884332"/>
                      </a:lnTo>
                      <a:cubicBezTo>
                        <a:pt x="58246" y="1884332"/>
                        <a:pt x="0" y="1825470"/>
                        <a:pt x="0" y="1752907"/>
                      </a:cubicBezTo>
                      <a:lnTo>
                        <a:pt x="0" y="131422"/>
                      </a:lnTo>
                      <a:cubicBezTo>
                        <a:pt x="0" y="58862"/>
                        <a:pt x="58246" y="0"/>
                        <a:pt x="130047" y="0"/>
                      </a:cubicBezTo>
                      <a:close/>
                    </a:path>
                  </a:pathLst>
                </a:custGeom>
                <a:gradFill>
                  <a:gsLst>
                    <a:gs pos="2000">
                      <a:srgbClr val="3802DB"/>
                    </a:gs>
                    <a:gs pos="100000">
                      <a:srgbClr val="C039C4"/>
                    </a:gs>
                  </a:gsLst>
                  <a:lin ang="2400000" scaled="0"/>
                </a:gradFill>
                <a:ln w="943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36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</a:endParaRPr>
                </a:p>
              </p:txBody>
            </p:sp>
            <p:pic>
              <p:nvPicPr>
                <p:cNvPr id="109" name="Graphic 108">
                  <a:extLst>
                    <a:ext uri="{FF2B5EF4-FFF2-40B4-BE49-F238E27FC236}">
                      <a16:creationId xmlns:a16="http://schemas.microsoft.com/office/drawing/2014/main" id="{281D0FBA-D64B-159B-897E-24C004D070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3585" y="3153807"/>
                  <a:ext cx="228600" cy="76200"/>
                </a:xfrm>
                <a:prstGeom prst="rect">
                  <a:avLst/>
                </a:prstGeom>
              </p:spPr>
            </p:pic>
          </p:grp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C4A74FF-26FF-6665-E96E-7A2A400B6364}"/>
                  </a:ext>
                </a:extLst>
              </p:cNvPr>
              <p:cNvSpPr txBox="1"/>
              <p:nvPr/>
            </p:nvSpPr>
            <p:spPr>
              <a:xfrm>
                <a:off x="1806243" y="2288156"/>
                <a:ext cx="74863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91F2C"/>
                    </a:solidFill>
                    <a:effectLst/>
                    <a:uLnTx/>
                    <a:uFillTx/>
                    <a:latin typeface="Segoe UI Semibold"/>
                    <a:cs typeface="Calibri" panose="020F0502020204030204" pitchFamily="34" charset="0"/>
                  </a:rPr>
                  <a:t>Mobile App</a:t>
                </a: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AE66BE09-1BD3-F908-591E-AB0EEA0D5DE5}"/>
                </a:ext>
              </a:extLst>
            </p:cNvPr>
            <p:cNvGrpSpPr/>
            <p:nvPr/>
          </p:nvGrpSpPr>
          <p:grpSpPr>
            <a:xfrm>
              <a:off x="1631221" y="3358995"/>
              <a:ext cx="1143000" cy="1143000"/>
              <a:chOff x="1611144" y="3358995"/>
              <a:chExt cx="1143000" cy="1143000"/>
            </a:xfrm>
          </p:grpSpPr>
          <p:sp>
            <p:nvSpPr>
              <p:cNvPr id="89" name="Rounded Rectangle 257">
                <a:extLst>
                  <a:ext uri="{FF2B5EF4-FFF2-40B4-BE49-F238E27FC236}">
                    <a16:creationId xmlns:a16="http://schemas.microsoft.com/office/drawing/2014/main" id="{BD3E2AB8-D584-54F2-0880-3EEFEBD89F45}"/>
                  </a:ext>
                </a:extLst>
              </p:cNvPr>
              <p:cNvSpPr/>
              <p:nvPr/>
            </p:nvSpPr>
            <p:spPr>
              <a:xfrm>
                <a:off x="1611144" y="3358995"/>
                <a:ext cx="1143000" cy="1143000"/>
              </a:xfrm>
              <a:prstGeom prst="roundRect">
                <a:avLst>
                  <a:gd name="adj" fmla="val 6227"/>
                </a:avLst>
              </a:prstGeom>
              <a:noFill/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0" name="Rounded Rectangle 50">
                <a:extLst>
                  <a:ext uri="{FF2B5EF4-FFF2-40B4-BE49-F238E27FC236}">
                    <a16:creationId xmlns:a16="http://schemas.microsoft.com/office/drawing/2014/main" id="{6AE70DE7-4B8D-4DE7-C2C8-4BCFD2FF9D68}"/>
                  </a:ext>
                </a:extLst>
              </p:cNvPr>
              <p:cNvSpPr/>
              <p:nvPr/>
            </p:nvSpPr>
            <p:spPr>
              <a:xfrm>
                <a:off x="1702584" y="3586252"/>
                <a:ext cx="960120" cy="778126"/>
              </a:xfrm>
              <a:prstGeom prst="roundRect">
                <a:avLst>
                  <a:gd name="adj" fmla="val 6940"/>
                </a:avLst>
              </a:prstGeom>
              <a:solidFill>
                <a:srgbClr val="F5F3F6"/>
              </a:solidFill>
              <a:ln w="12700" cap="flat" cmpd="sng" algn="ctr">
                <a:solidFill>
                  <a:srgbClr val="3802DB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73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9C3D7578-FF29-CA33-2798-2AB8905AD63E}"/>
                  </a:ext>
                </a:extLst>
              </p:cNvPr>
              <p:cNvSpPr/>
              <p:nvPr/>
            </p:nvSpPr>
            <p:spPr>
              <a:xfrm>
                <a:off x="2045492" y="3464983"/>
                <a:ext cx="237236" cy="242538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3802DB"/>
                </a:solidFill>
                <a:prstDash val="solid"/>
              </a:ln>
              <a:effectLst>
                <a:outerShdw blurRad="127000" dist="1270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54" b="0" i="0" u="none" strike="noStrike" kern="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2" name="Graphic 153" descr="World with solid fill">
                <a:extLst>
                  <a:ext uri="{FF2B5EF4-FFF2-40B4-BE49-F238E27FC236}">
                    <a16:creationId xmlns:a16="http://schemas.microsoft.com/office/drawing/2014/main" id="{E8472F93-ED5F-796A-9311-6332A46A028E}"/>
                  </a:ext>
                </a:extLst>
              </p:cNvPr>
              <p:cNvSpPr/>
              <p:nvPr/>
            </p:nvSpPr>
            <p:spPr>
              <a:xfrm rot="1419658">
                <a:off x="2098272" y="3521993"/>
                <a:ext cx="132704" cy="132704"/>
              </a:xfrm>
              <a:custGeom>
                <a:avLst/>
                <a:gdLst>
                  <a:gd name="connsiteX0" fmla="*/ 292673 w 511336"/>
                  <a:gd name="connsiteY0" fmla="*/ 467604 h 511336"/>
                  <a:gd name="connsiteX1" fmla="*/ 389558 w 511336"/>
                  <a:gd name="connsiteY1" fmla="*/ 269125 h 511336"/>
                  <a:gd name="connsiteX2" fmla="*/ 470295 w 511336"/>
                  <a:gd name="connsiteY2" fmla="*/ 269125 h 511336"/>
                  <a:gd name="connsiteX3" fmla="*/ 292673 w 511336"/>
                  <a:gd name="connsiteY3" fmla="*/ 467604 h 511336"/>
                  <a:gd name="connsiteX4" fmla="*/ 41042 w 511336"/>
                  <a:gd name="connsiteY4" fmla="*/ 269125 h 511336"/>
                  <a:gd name="connsiteX5" fmla="*/ 121779 w 511336"/>
                  <a:gd name="connsiteY5" fmla="*/ 269125 h 511336"/>
                  <a:gd name="connsiteX6" fmla="*/ 218664 w 511336"/>
                  <a:gd name="connsiteY6" fmla="*/ 467604 h 511336"/>
                  <a:gd name="connsiteX7" fmla="*/ 41042 w 511336"/>
                  <a:gd name="connsiteY7" fmla="*/ 269125 h 511336"/>
                  <a:gd name="connsiteX8" fmla="*/ 218664 w 511336"/>
                  <a:gd name="connsiteY8" fmla="*/ 43733 h 511336"/>
                  <a:gd name="connsiteX9" fmla="*/ 121779 w 511336"/>
                  <a:gd name="connsiteY9" fmla="*/ 242212 h 511336"/>
                  <a:gd name="connsiteX10" fmla="*/ 41042 w 511336"/>
                  <a:gd name="connsiteY10" fmla="*/ 242212 h 511336"/>
                  <a:gd name="connsiteX11" fmla="*/ 218664 w 511336"/>
                  <a:gd name="connsiteY11" fmla="*/ 43733 h 511336"/>
                  <a:gd name="connsiteX12" fmla="*/ 269125 w 511336"/>
                  <a:gd name="connsiteY12" fmla="*/ 269125 h 511336"/>
                  <a:gd name="connsiteX13" fmla="*/ 362645 w 511336"/>
                  <a:gd name="connsiteY13" fmla="*/ 269125 h 511336"/>
                  <a:gd name="connsiteX14" fmla="*/ 269125 w 511336"/>
                  <a:gd name="connsiteY14" fmla="*/ 454148 h 511336"/>
                  <a:gd name="connsiteX15" fmla="*/ 269125 w 511336"/>
                  <a:gd name="connsiteY15" fmla="*/ 269125 h 511336"/>
                  <a:gd name="connsiteX16" fmla="*/ 242212 w 511336"/>
                  <a:gd name="connsiteY16" fmla="*/ 269125 h 511336"/>
                  <a:gd name="connsiteX17" fmla="*/ 242212 w 511336"/>
                  <a:gd name="connsiteY17" fmla="*/ 454148 h 511336"/>
                  <a:gd name="connsiteX18" fmla="*/ 148691 w 511336"/>
                  <a:gd name="connsiteY18" fmla="*/ 269125 h 511336"/>
                  <a:gd name="connsiteX19" fmla="*/ 242212 w 511336"/>
                  <a:gd name="connsiteY19" fmla="*/ 269125 h 511336"/>
                  <a:gd name="connsiteX20" fmla="*/ 269125 w 511336"/>
                  <a:gd name="connsiteY20" fmla="*/ 57189 h 511336"/>
                  <a:gd name="connsiteX21" fmla="*/ 362645 w 511336"/>
                  <a:gd name="connsiteY21" fmla="*/ 242212 h 511336"/>
                  <a:gd name="connsiteX22" fmla="*/ 269125 w 511336"/>
                  <a:gd name="connsiteY22" fmla="*/ 242212 h 511336"/>
                  <a:gd name="connsiteX23" fmla="*/ 269125 w 511336"/>
                  <a:gd name="connsiteY23" fmla="*/ 57189 h 511336"/>
                  <a:gd name="connsiteX24" fmla="*/ 242212 w 511336"/>
                  <a:gd name="connsiteY24" fmla="*/ 242212 h 511336"/>
                  <a:gd name="connsiteX25" fmla="*/ 148691 w 511336"/>
                  <a:gd name="connsiteY25" fmla="*/ 242212 h 511336"/>
                  <a:gd name="connsiteX26" fmla="*/ 242212 w 511336"/>
                  <a:gd name="connsiteY26" fmla="*/ 57189 h 511336"/>
                  <a:gd name="connsiteX27" fmla="*/ 242212 w 511336"/>
                  <a:gd name="connsiteY27" fmla="*/ 242212 h 511336"/>
                  <a:gd name="connsiteX28" fmla="*/ 470295 w 511336"/>
                  <a:gd name="connsiteY28" fmla="*/ 242212 h 511336"/>
                  <a:gd name="connsiteX29" fmla="*/ 389558 w 511336"/>
                  <a:gd name="connsiteY29" fmla="*/ 242212 h 511336"/>
                  <a:gd name="connsiteX30" fmla="*/ 292673 w 511336"/>
                  <a:gd name="connsiteY30" fmla="*/ 43733 h 511336"/>
                  <a:gd name="connsiteX31" fmla="*/ 470295 w 511336"/>
                  <a:gd name="connsiteY31" fmla="*/ 242212 h 511336"/>
                  <a:gd name="connsiteX32" fmla="*/ 255668 w 511336"/>
                  <a:gd name="connsiteY32" fmla="*/ 0 h 511336"/>
                  <a:gd name="connsiteX33" fmla="*/ 0 w 511336"/>
                  <a:gd name="connsiteY33" fmla="*/ 255668 h 511336"/>
                  <a:gd name="connsiteX34" fmla="*/ 255668 w 511336"/>
                  <a:gd name="connsiteY34" fmla="*/ 511337 h 511336"/>
                  <a:gd name="connsiteX35" fmla="*/ 511337 w 511336"/>
                  <a:gd name="connsiteY35" fmla="*/ 255668 h 511336"/>
                  <a:gd name="connsiteX36" fmla="*/ 255668 w 511336"/>
                  <a:gd name="connsiteY36" fmla="*/ 0 h 511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511336" h="511336">
                    <a:moveTo>
                      <a:pt x="292673" y="467604"/>
                    </a:moveTo>
                    <a:cubicBezTo>
                      <a:pt x="336406" y="413779"/>
                      <a:pt x="384848" y="345825"/>
                      <a:pt x="389558" y="269125"/>
                    </a:cubicBezTo>
                    <a:lnTo>
                      <a:pt x="470295" y="269125"/>
                    </a:lnTo>
                    <a:cubicBezTo>
                      <a:pt x="464240" y="369374"/>
                      <a:pt x="389558" y="450784"/>
                      <a:pt x="292673" y="467604"/>
                    </a:cubicBezTo>
                    <a:close/>
                    <a:moveTo>
                      <a:pt x="41042" y="269125"/>
                    </a:moveTo>
                    <a:lnTo>
                      <a:pt x="121779" y="269125"/>
                    </a:lnTo>
                    <a:cubicBezTo>
                      <a:pt x="127161" y="345825"/>
                      <a:pt x="174931" y="413779"/>
                      <a:pt x="218664" y="467604"/>
                    </a:cubicBezTo>
                    <a:cubicBezTo>
                      <a:pt x="121779" y="450784"/>
                      <a:pt x="47097" y="369374"/>
                      <a:pt x="41042" y="269125"/>
                    </a:cubicBezTo>
                    <a:close/>
                    <a:moveTo>
                      <a:pt x="218664" y="43733"/>
                    </a:moveTo>
                    <a:cubicBezTo>
                      <a:pt x="174931" y="97558"/>
                      <a:pt x="126489" y="165512"/>
                      <a:pt x="121779" y="242212"/>
                    </a:cubicBezTo>
                    <a:lnTo>
                      <a:pt x="41042" y="242212"/>
                    </a:lnTo>
                    <a:cubicBezTo>
                      <a:pt x="47097" y="141963"/>
                      <a:pt x="121779" y="60553"/>
                      <a:pt x="218664" y="43733"/>
                    </a:cubicBezTo>
                    <a:close/>
                    <a:moveTo>
                      <a:pt x="269125" y="269125"/>
                    </a:moveTo>
                    <a:lnTo>
                      <a:pt x="362645" y="269125"/>
                    </a:lnTo>
                    <a:cubicBezTo>
                      <a:pt x="357263" y="338424"/>
                      <a:pt x="312185" y="400996"/>
                      <a:pt x="269125" y="454148"/>
                    </a:cubicBezTo>
                    <a:lnTo>
                      <a:pt x="269125" y="269125"/>
                    </a:lnTo>
                    <a:close/>
                    <a:moveTo>
                      <a:pt x="242212" y="269125"/>
                    </a:moveTo>
                    <a:lnTo>
                      <a:pt x="242212" y="454148"/>
                    </a:lnTo>
                    <a:cubicBezTo>
                      <a:pt x="199152" y="400996"/>
                      <a:pt x="154074" y="338424"/>
                      <a:pt x="148691" y="269125"/>
                    </a:cubicBezTo>
                    <a:lnTo>
                      <a:pt x="242212" y="269125"/>
                    </a:lnTo>
                    <a:close/>
                    <a:moveTo>
                      <a:pt x="269125" y="57189"/>
                    </a:moveTo>
                    <a:cubicBezTo>
                      <a:pt x="312185" y="110341"/>
                      <a:pt x="357263" y="172240"/>
                      <a:pt x="362645" y="242212"/>
                    </a:cubicBezTo>
                    <a:lnTo>
                      <a:pt x="269125" y="242212"/>
                    </a:lnTo>
                    <a:lnTo>
                      <a:pt x="269125" y="57189"/>
                    </a:lnTo>
                    <a:close/>
                    <a:moveTo>
                      <a:pt x="242212" y="242212"/>
                    </a:moveTo>
                    <a:lnTo>
                      <a:pt x="148691" y="242212"/>
                    </a:lnTo>
                    <a:cubicBezTo>
                      <a:pt x="154074" y="172913"/>
                      <a:pt x="199152" y="110341"/>
                      <a:pt x="242212" y="57189"/>
                    </a:cubicBezTo>
                    <a:lnTo>
                      <a:pt x="242212" y="242212"/>
                    </a:lnTo>
                    <a:close/>
                    <a:moveTo>
                      <a:pt x="470295" y="242212"/>
                    </a:moveTo>
                    <a:lnTo>
                      <a:pt x="389558" y="242212"/>
                    </a:lnTo>
                    <a:cubicBezTo>
                      <a:pt x="384848" y="165512"/>
                      <a:pt x="336406" y="97558"/>
                      <a:pt x="292673" y="43733"/>
                    </a:cubicBezTo>
                    <a:cubicBezTo>
                      <a:pt x="389558" y="60553"/>
                      <a:pt x="464240" y="141963"/>
                      <a:pt x="470295" y="242212"/>
                    </a:cubicBezTo>
                    <a:close/>
                    <a:moveTo>
                      <a:pt x="255668" y="0"/>
                    </a:moveTo>
                    <a:cubicBezTo>
                      <a:pt x="114378" y="0"/>
                      <a:pt x="0" y="114378"/>
                      <a:pt x="0" y="255668"/>
                    </a:cubicBezTo>
                    <a:cubicBezTo>
                      <a:pt x="0" y="396959"/>
                      <a:pt x="114378" y="511337"/>
                      <a:pt x="255668" y="511337"/>
                    </a:cubicBezTo>
                    <a:cubicBezTo>
                      <a:pt x="396959" y="511337"/>
                      <a:pt x="511337" y="396959"/>
                      <a:pt x="511337" y="255668"/>
                    </a:cubicBezTo>
                    <a:cubicBezTo>
                      <a:pt x="511337" y="114378"/>
                      <a:pt x="396959" y="0"/>
                      <a:pt x="255668" y="0"/>
                    </a:cubicBezTo>
                    <a:close/>
                  </a:path>
                </a:pathLst>
              </a:custGeom>
              <a:gradFill>
                <a:gsLst>
                  <a:gs pos="67000">
                    <a:srgbClr val="3802DB"/>
                  </a:gs>
                  <a:gs pos="100000">
                    <a:srgbClr val="C039C4"/>
                  </a:gs>
                </a:gsLst>
                <a:lin ang="0" scaled="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42860439-F0D1-790D-CAE7-717DBBB40D0B}"/>
                  </a:ext>
                </a:extLst>
              </p:cNvPr>
              <p:cNvSpPr txBox="1"/>
              <p:nvPr/>
            </p:nvSpPr>
            <p:spPr>
              <a:xfrm>
                <a:off x="1813668" y="3733625"/>
                <a:ext cx="74863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>
                    <a:ln>
                      <a:noFill/>
                    </a:ln>
                    <a:solidFill>
                      <a:srgbClr val="091F2C"/>
                    </a:solidFill>
                    <a:effectLst/>
                    <a:uLnTx/>
                    <a:uFillTx/>
                    <a:latin typeface="Segoe UI Semibold"/>
                    <a:cs typeface="Calibri" panose="020F0502020204030204" pitchFamily="34" charset="0"/>
                  </a:rPr>
                  <a:t>Browser</a:t>
                </a:r>
              </a:p>
            </p:txBody>
          </p: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02FD3D89-5AB8-BDA1-C777-325DCC707C74}"/>
                  </a:ext>
                </a:extLst>
              </p:cNvPr>
              <p:cNvGrpSpPr/>
              <p:nvPr/>
            </p:nvGrpSpPr>
            <p:grpSpPr>
              <a:xfrm>
                <a:off x="2017036" y="3955939"/>
                <a:ext cx="316015" cy="277060"/>
                <a:chOff x="925971" y="7461417"/>
                <a:chExt cx="469862" cy="402939"/>
              </a:xfrm>
            </p:grpSpPr>
            <p:sp>
              <p:nvSpPr>
                <p:cNvPr id="95" name="Freeform 127">
                  <a:extLst>
                    <a:ext uri="{FF2B5EF4-FFF2-40B4-BE49-F238E27FC236}">
                      <a16:creationId xmlns:a16="http://schemas.microsoft.com/office/drawing/2014/main" id="{5898C8B8-27D1-51A9-348D-8E00B7D5E3B1}"/>
                    </a:ext>
                  </a:extLst>
                </p:cNvPr>
                <p:cNvSpPr/>
                <p:nvPr/>
              </p:nvSpPr>
              <p:spPr>
                <a:xfrm>
                  <a:off x="925979" y="7461417"/>
                  <a:ext cx="469854" cy="122410"/>
                </a:xfrm>
                <a:custGeom>
                  <a:avLst/>
                  <a:gdLst>
                    <a:gd name="connsiteX0" fmla="*/ 481902 w 481902"/>
                    <a:gd name="connsiteY0" fmla="*/ 125550 h 125549"/>
                    <a:gd name="connsiteX1" fmla="*/ 481902 w 481902"/>
                    <a:gd name="connsiteY1" fmla="*/ 47081 h 125549"/>
                    <a:gd name="connsiteX2" fmla="*/ 434759 w 481902"/>
                    <a:gd name="connsiteY2" fmla="*/ 0 h 125549"/>
                    <a:gd name="connsiteX3" fmla="*/ 47143 w 481902"/>
                    <a:gd name="connsiteY3" fmla="*/ 0 h 125549"/>
                    <a:gd name="connsiteX4" fmla="*/ 0 w 481902"/>
                    <a:gd name="connsiteY4" fmla="*/ 47081 h 125549"/>
                    <a:gd name="connsiteX5" fmla="*/ 0 w 481902"/>
                    <a:gd name="connsiteY5" fmla="*/ 125550 h 125549"/>
                    <a:gd name="connsiteX6" fmla="*/ 481902 w 481902"/>
                    <a:gd name="connsiteY6" fmla="*/ 125550 h 12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1902" h="125549">
                      <a:moveTo>
                        <a:pt x="481902" y="125550"/>
                      </a:moveTo>
                      <a:lnTo>
                        <a:pt x="481902" y="47081"/>
                      </a:lnTo>
                      <a:cubicBezTo>
                        <a:pt x="481902" y="12558"/>
                        <a:pt x="469336" y="0"/>
                        <a:pt x="434759" y="0"/>
                      </a:cubicBezTo>
                      <a:lnTo>
                        <a:pt x="47143" y="0"/>
                      </a:lnTo>
                      <a:cubicBezTo>
                        <a:pt x="12575" y="0"/>
                        <a:pt x="0" y="12558"/>
                        <a:pt x="0" y="47081"/>
                      </a:cubicBezTo>
                      <a:lnTo>
                        <a:pt x="0" y="125550"/>
                      </a:lnTo>
                      <a:lnTo>
                        <a:pt x="481902" y="12555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3802DB"/>
                    </a:gs>
                    <a:gs pos="100000">
                      <a:srgbClr val="C039C4"/>
                    </a:gs>
                  </a:gsLst>
                  <a:lin ang="2400000" scaled="0"/>
                </a:gradFill>
                <a:ln w="823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89154" tIns="44576" rIns="89154" bIns="4457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36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54" b="0" i="0" u="none" strike="noStrike" kern="0" cap="none" spc="0" normalizeH="0" baseline="0" noProof="0">
                    <a:ln>
                      <a:noFill/>
                    </a:ln>
                    <a:solidFill>
                      <a:srgbClr val="091F2C"/>
                    </a:solidFill>
                    <a:effectLst/>
                    <a:uLnTx/>
                    <a:uFillTx/>
                    <a:latin typeface="Segoe UI"/>
                  </a:endParaRPr>
                </a:p>
              </p:txBody>
            </p:sp>
            <p:sp>
              <p:nvSpPr>
                <p:cNvPr id="96" name="Freeform 128">
                  <a:extLst>
                    <a:ext uri="{FF2B5EF4-FFF2-40B4-BE49-F238E27FC236}">
                      <a16:creationId xmlns:a16="http://schemas.microsoft.com/office/drawing/2014/main" id="{221CBE83-7A6C-6ED5-B15C-2AFFF27351D0}"/>
                    </a:ext>
                  </a:extLst>
                </p:cNvPr>
                <p:cNvSpPr/>
                <p:nvPr/>
              </p:nvSpPr>
              <p:spPr>
                <a:xfrm>
                  <a:off x="925979" y="7583828"/>
                  <a:ext cx="469854" cy="280528"/>
                </a:xfrm>
                <a:custGeom>
                  <a:avLst/>
                  <a:gdLst>
                    <a:gd name="connsiteX0" fmla="*/ 0 w 481902"/>
                    <a:gd name="connsiteY0" fmla="*/ 0 h 287721"/>
                    <a:gd name="connsiteX1" fmla="*/ 0 w 481902"/>
                    <a:gd name="connsiteY1" fmla="*/ 240640 h 287721"/>
                    <a:gd name="connsiteX2" fmla="*/ 47151 w 481902"/>
                    <a:gd name="connsiteY2" fmla="*/ 287721 h 287721"/>
                    <a:gd name="connsiteX3" fmla="*/ 434767 w 481902"/>
                    <a:gd name="connsiteY3" fmla="*/ 287721 h 287721"/>
                    <a:gd name="connsiteX4" fmla="*/ 481902 w 481902"/>
                    <a:gd name="connsiteY4" fmla="*/ 240640 h 287721"/>
                    <a:gd name="connsiteX5" fmla="*/ 481902 w 481902"/>
                    <a:gd name="connsiteY5" fmla="*/ 0 h 287721"/>
                    <a:gd name="connsiteX6" fmla="*/ 0 w 481902"/>
                    <a:gd name="connsiteY6" fmla="*/ 0 h 287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1902" h="287721">
                      <a:moveTo>
                        <a:pt x="0" y="0"/>
                      </a:moveTo>
                      <a:lnTo>
                        <a:pt x="0" y="240640"/>
                      </a:lnTo>
                      <a:cubicBezTo>
                        <a:pt x="0" y="275171"/>
                        <a:pt x="12575" y="287721"/>
                        <a:pt x="47151" y="287721"/>
                      </a:cubicBezTo>
                      <a:lnTo>
                        <a:pt x="434767" y="287721"/>
                      </a:lnTo>
                      <a:cubicBezTo>
                        <a:pt x="469336" y="287721"/>
                        <a:pt x="481902" y="275171"/>
                        <a:pt x="481902" y="240640"/>
                      </a:cubicBezTo>
                      <a:lnTo>
                        <a:pt x="48190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3802DB"/>
                    </a:gs>
                    <a:gs pos="100000">
                      <a:srgbClr val="C039C4"/>
                    </a:gs>
                  </a:gsLst>
                  <a:lin ang="2400000" scaled="0"/>
                </a:gradFill>
                <a:ln w="823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89154" tIns="44576" rIns="89154" bIns="4457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36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54" b="0" i="0" u="none" strike="noStrike" kern="0" cap="none" spc="0" normalizeH="0" baseline="0" noProof="0">
                    <a:ln>
                      <a:noFill/>
                    </a:ln>
                    <a:solidFill>
                      <a:srgbClr val="091F2C"/>
                    </a:solidFill>
                    <a:effectLst/>
                    <a:uLnTx/>
                    <a:uFillTx/>
                    <a:latin typeface="Segoe UI"/>
                  </a:endParaRPr>
                </a:p>
              </p:txBody>
            </p:sp>
            <p:sp>
              <p:nvSpPr>
                <p:cNvPr id="97" name="Freeform 129">
                  <a:extLst>
                    <a:ext uri="{FF2B5EF4-FFF2-40B4-BE49-F238E27FC236}">
                      <a16:creationId xmlns:a16="http://schemas.microsoft.com/office/drawing/2014/main" id="{9C6448E1-BF76-1E05-BD33-6A61C7783350}"/>
                    </a:ext>
                  </a:extLst>
                </p:cNvPr>
                <p:cNvSpPr/>
                <p:nvPr/>
              </p:nvSpPr>
              <p:spPr>
                <a:xfrm>
                  <a:off x="925979" y="7461418"/>
                  <a:ext cx="411131" cy="122410"/>
                </a:xfrm>
                <a:custGeom>
                  <a:avLst/>
                  <a:gdLst>
                    <a:gd name="connsiteX0" fmla="*/ 421674 w 421673"/>
                    <a:gd name="connsiteY0" fmla="*/ 0 h 125549"/>
                    <a:gd name="connsiteX1" fmla="*/ 47151 w 421673"/>
                    <a:gd name="connsiteY1" fmla="*/ 0 h 125549"/>
                    <a:gd name="connsiteX2" fmla="*/ 0 w 421673"/>
                    <a:gd name="connsiteY2" fmla="*/ 47081 h 125549"/>
                    <a:gd name="connsiteX3" fmla="*/ 0 w 421673"/>
                    <a:gd name="connsiteY3" fmla="*/ 125550 h 125549"/>
                    <a:gd name="connsiteX4" fmla="*/ 303812 w 421673"/>
                    <a:gd name="connsiteY4" fmla="*/ 125550 h 125549"/>
                    <a:gd name="connsiteX5" fmla="*/ 421674 w 421673"/>
                    <a:gd name="connsiteY5" fmla="*/ 0 h 12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1673" h="125549">
                      <a:moveTo>
                        <a:pt x="421674" y="0"/>
                      </a:moveTo>
                      <a:lnTo>
                        <a:pt x="47151" y="0"/>
                      </a:lnTo>
                      <a:cubicBezTo>
                        <a:pt x="12575" y="0"/>
                        <a:pt x="0" y="12550"/>
                        <a:pt x="0" y="47081"/>
                      </a:cubicBezTo>
                      <a:lnTo>
                        <a:pt x="0" y="125550"/>
                      </a:lnTo>
                      <a:lnTo>
                        <a:pt x="303812" y="125550"/>
                      </a:lnTo>
                      <a:lnTo>
                        <a:pt x="421674" y="0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3802DB"/>
                    </a:gs>
                    <a:gs pos="100000">
                      <a:srgbClr val="C039C4"/>
                    </a:gs>
                  </a:gsLst>
                  <a:lin ang="2400000" scaled="0"/>
                </a:gradFill>
                <a:ln w="823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89154" tIns="44576" rIns="89154" bIns="4457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36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54" b="0" i="0" u="none" strike="noStrike" kern="0" cap="none" spc="0" normalizeH="0" baseline="0" noProof="0">
                    <a:ln>
                      <a:noFill/>
                    </a:ln>
                    <a:solidFill>
                      <a:srgbClr val="091F2C"/>
                    </a:solidFill>
                    <a:effectLst/>
                    <a:uLnTx/>
                    <a:uFillTx/>
                    <a:latin typeface="Segoe UI"/>
                  </a:endParaRPr>
                </a:p>
              </p:txBody>
            </p:sp>
            <p:sp>
              <p:nvSpPr>
                <p:cNvPr id="98" name="Freeform 130">
                  <a:extLst>
                    <a:ext uri="{FF2B5EF4-FFF2-40B4-BE49-F238E27FC236}">
                      <a16:creationId xmlns:a16="http://schemas.microsoft.com/office/drawing/2014/main" id="{7EC54C5B-2851-B762-74BB-840EE0723FB9}"/>
                    </a:ext>
                  </a:extLst>
                </p:cNvPr>
                <p:cNvSpPr/>
                <p:nvPr/>
              </p:nvSpPr>
              <p:spPr>
                <a:xfrm>
                  <a:off x="925971" y="7583828"/>
                  <a:ext cx="296217" cy="280528"/>
                </a:xfrm>
                <a:custGeom>
                  <a:avLst/>
                  <a:gdLst>
                    <a:gd name="connsiteX0" fmla="*/ 47151 w 303812"/>
                    <a:gd name="connsiteY0" fmla="*/ 287721 h 287721"/>
                    <a:gd name="connsiteX1" fmla="*/ 40172 w 303812"/>
                    <a:gd name="connsiteY1" fmla="*/ 287532 h 287721"/>
                    <a:gd name="connsiteX2" fmla="*/ 0 w 303812"/>
                    <a:gd name="connsiteY2" fmla="*/ 240640 h 287721"/>
                    <a:gd name="connsiteX3" fmla="*/ 0 w 303812"/>
                    <a:gd name="connsiteY3" fmla="*/ 0 h 287721"/>
                    <a:gd name="connsiteX4" fmla="*/ 303812 w 303812"/>
                    <a:gd name="connsiteY4" fmla="*/ 0 h 287721"/>
                    <a:gd name="connsiteX5" fmla="*/ 47151 w 303812"/>
                    <a:gd name="connsiteY5" fmla="*/ 287721 h 287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3812" h="287721">
                      <a:moveTo>
                        <a:pt x="47151" y="287721"/>
                      </a:moveTo>
                      <a:cubicBezTo>
                        <a:pt x="44712" y="287721"/>
                        <a:pt x="42396" y="287664"/>
                        <a:pt x="40172" y="287532"/>
                      </a:cubicBezTo>
                      <a:cubicBezTo>
                        <a:pt x="10869" y="285845"/>
                        <a:pt x="0" y="272735"/>
                        <a:pt x="0" y="240640"/>
                      </a:cubicBezTo>
                      <a:lnTo>
                        <a:pt x="0" y="0"/>
                      </a:lnTo>
                      <a:lnTo>
                        <a:pt x="303812" y="0"/>
                      </a:lnTo>
                      <a:lnTo>
                        <a:pt x="47151" y="287721"/>
                      </a:lnTo>
                      <a:close/>
                    </a:path>
                  </a:pathLst>
                </a:custGeom>
                <a:gradFill>
                  <a:gsLst>
                    <a:gs pos="2000">
                      <a:srgbClr val="3802DB"/>
                    </a:gs>
                    <a:gs pos="100000">
                      <a:srgbClr val="C039C4"/>
                    </a:gs>
                  </a:gsLst>
                  <a:lin ang="2400000" scaled="0"/>
                </a:gradFill>
                <a:ln w="823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89154" tIns="44576" rIns="89154" bIns="4457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36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54" b="0" i="0" u="none" strike="noStrike" kern="0" cap="none" spc="0" normalizeH="0" baseline="0" noProof="0">
                    <a:ln>
                      <a:noFill/>
                    </a:ln>
                    <a:solidFill>
                      <a:srgbClr val="091F2C"/>
                    </a:solidFill>
                    <a:effectLst/>
                    <a:uLnTx/>
                    <a:uFillTx/>
                    <a:latin typeface="Segoe UI"/>
                  </a:endParaRPr>
                </a:p>
              </p:txBody>
            </p:sp>
            <p:sp>
              <p:nvSpPr>
                <p:cNvPr id="99" name="Freeform 131">
                  <a:extLst>
                    <a:ext uri="{FF2B5EF4-FFF2-40B4-BE49-F238E27FC236}">
                      <a16:creationId xmlns:a16="http://schemas.microsoft.com/office/drawing/2014/main" id="{56F639FA-4A88-D400-8273-5868E0411318}"/>
                    </a:ext>
                  </a:extLst>
                </p:cNvPr>
                <p:cNvSpPr/>
                <p:nvPr/>
              </p:nvSpPr>
              <p:spPr>
                <a:xfrm>
                  <a:off x="1043449" y="7507327"/>
                  <a:ext cx="321749" cy="40801"/>
                </a:xfrm>
                <a:custGeom>
                  <a:avLst/>
                  <a:gdLst>
                    <a:gd name="connsiteX0" fmla="*/ 0 w 329999"/>
                    <a:gd name="connsiteY0" fmla="*/ 41847 h 41847"/>
                    <a:gd name="connsiteX1" fmla="*/ 330000 w 329999"/>
                    <a:gd name="connsiteY1" fmla="*/ 41847 h 41847"/>
                    <a:gd name="connsiteX2" fmla="*/ 330000 w 329999"/>
                    <a:gd name="connsiteY2" fmla="*/ 0 h 41847"/>
                    <a:gd name="connsiteX3" fmla="*/ 0 w 329999"/>
                    <a:gd name="connsiteY3" fmla="*/ 0 h 41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9999" h="41847">
                      <a:moveTo>
                        <a:pt x="0" y="41847"/>
                      </a:moveTo>
                      <a:lnTo>
                        <a:pt x="330000" y="41847"/>
                      </a:lnTo>
                      <a:lnTo>
                        <a:pt x="3300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823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89154" tIns="44576" rIns="89154" bIns="4457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36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54" b="0" i="0" u="none" strike="noStrike" kern="0" cap="none" spc="0" normalizeH="0" baseline="0" noProof="0">
                    <a:ln>
                      <a:noFill/>
                    </a:ln>
                    <a:solidFill>
                      <a:srgbClr val="091F2C"/>
                    </a:solidFill>
                    <a:effectLst/>
                    <a:uLnTx/>
                    <a:uFillTx/>
                    <a:latin typeface="Segoe UI"/>
                  </a:endParaRPr>
                </a:p>
              </p:txBody>
            </p:sp>
            <p:sp>
              <p:nvSpPr>
                <p:cNvPr id="100" name="Freeform 132">
                  <a:extLst>
                    <a:ext uri="{FF2B5EF4-FFF2-40B4-BE49-F238E27FC236}">
                      <a16:creationId xmlns:a16="http://schemas.microsoft.com/office/drawing/2014/main" id="{6BE3DD36-D8FE-73C8-28BE-C5144259A881}"/>
                    </a:ext>
                  </a:extLst>
                </p:cNvPr>
                <p:cNvSpPr/>
                <p:nvPr/>
              </p:nvSpPr>
              <p:spPr>
                <a:xfrm>
                  <a:off x="941301" y="7481821"/>
                  <a:ext cx="91928" cy="91808"/>
                </a:xfrm>
                <a:custGeom>
                  <a:avLst/>
                  <a:gdLst>
                    <a:gd name="connsiteX0" fmla="*/ 94286 w 94285"/>
                    <a:gd name="connsiteY0" fmla="*/ 47081 h 94162"/>
                    <a:gd name="connsiteX1" fmla="*/ 47135 w 94285"/>
                    <a:gd name="connsiteY1" fmla="*/ 94162 h 94162"/>
                    <a:gd name="connsiteX2" fmla="*/ 0 w 94285"/>
                    <a:gd name="connsiteY2" fmla="*/ 47081 h 94162"/>
                    <a:gd name="connsiteX3" fmla="*/ 47135 w 94285"/>
                    <a:gd name="connsiteY3" fmla="*/ 0 h 94162"/>
                    <a:gd name="connsiteX4" fmla="*/ 94286 w 94285"/>
                    <a:gd name="connsiteY4" fmla="*/ 47081 h 94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285" h="94162">
                      <a:moveTo>
                        <a:pt x="94286" y="47081"/>
                      </a:moveTo>
                      <a:cubicBezTo>
                        <a:pt x="94286" y="73087"/>
                        <a:pt x="73174" y="94162"/>
                        <a:pt x="47135" y="94162"/>
                      </a:cubicBezTo>
                      <a:cubicBezTo>
                        <a:pt x="21103" y="94162"/>
                        <a:pt x="0" y="73087"/>
                        <a:pt x="0" y="47081"/>
                      </a:cubicBezTo>
                      <a:cubicBezTo>
                        <a:pt x="0" y="21076"/>
                        <a:pt x="21103" y="0"/>
                        <a:pt x="47135" y="0"/>
                      </a:cubicBezTo>
                      <a:cubicBezTo>
                        <a:pt x="73174" y="0"/>
                        <a:pt x="94286" y="21076"/>
                        <a:pt x="94286" y="47081"/>
                      </a:cubicBezTo>
                    </a:path>
                  </a:pathLst>
                </a:custGeom>
                <a:solidFill>
                  <a:srgbClr val="3802DB"/>
                </a:solidFill>
                <a:ln w="823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89154" tIns="44576" rIns="89154" bIns="4457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36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54" b="0" i="0" u="none" strike="noStrike" kern="0" cap="none" spc="0" normalizeH="0" baseline="0" noProof="0">
                    <a:ln>
                      <a:noFill/>
                    </a:ln>
                    <a:solidFill>
                      <a:srgbClr val="091F2C"/>
                    </a:solidFill>
                    <a:effectLst/>
                    <a:uLnTx/>
                    <a:uFillTx/>
                    <a:latin typeface="Segoe UI"/>
                  </a:endParaRPr>
                </a:p>
              </p:txBody>
            </p:sp>
            <p:sp>
              <p:nvSpPr>
                <p:cNvPr id="101" name="Freeform 133">
                  <a:extLst>
                    <a:ext uri="{FF2B5EF4-FFF2-40B4-BE49-F238E27FC236}">
                      <a16:creationId xmlns:a16="http://schemas.microsoft.com/office/drawing/2014/main" id="{F5C9BCCC-2640-A966-16E6-0B81C911BD41}"/>
                    </a:ext>
                  </a:extLst>
                </p:cNvPr>
                <p:cNvSpPr/>
                <p:nvPr/>
              </p:nvSpPr>
              <p:spPr>
                <a:xfrm>
                  <a:off x="963009" y="7502227"/>
                  <a:ext cx="70219" cy="50999"/>
                </a:xfrm>
                <a:custGeom>
                  <a:avLst/>
                  <a:gdLst>
                    <a:gd name="connsiteX0" fmla="*/ 72020 w 72020"/>
                    <a:gd name="connsiteY0" fmla="*/ 20919 h 52307"/>
                    <a:gd name="connsiteX1" fmla="*/ 24869 w 72020"/>
                    <a:gd name="connsiteY1" fmla="*/ 20919 h 52307"/>
                    <a:gd name="connsiteX2" fmla="*/ 40592 w 72020"/>
                    <a:gd name="connsiteY2" fmla="*/ 5226 h 52307"/>
                    <a:gd name="connsiteX3" fmla="*/ 40592 w 72020"/>
                    <a:gd name="connsiteY3" fmla="*/ 0 h 52307"/>
                    <a:gd name="connsiteX4" fmla="*/ 24869 w 72020"/>
                    <a:gd name="connsiteY4" fmla="*/ 0 h 52307"/>
                    <a:gd name="connsiteX5" fmla="*/ 0 w 72020"/>
                    <a:gd name="connsiteY5" fmla="*/ 27462 h 52307"/>
                    <a:gd name="connsiteX6" fmla="*/ 24869 w 72020"/>
                    <a:gd name="connsiteY6" fmla="*/ 52307 h 52307"/>
                    <a:gd name="connsiteX7" fmla="*/ 40592 w 72020"/>
                    <a:gd name="connsiteY7" fmla="*/ 52307 h 52307"/>
                    <a:gd name="connsiteX8" fmla="*/ 40592 w 72020"/>
                    <a:gd name="connsiteY8" fmla="*/ 47073 h 52307"/>
                    <a:gd name="connsiteX9" fmla="*/ 24869 w 72020"/>
                    <a:gd name="connsiteY9" fmla="*/ 31379 h 52307"/>
                    <a:gd name="connsiteX10" fmla="*/ 72020 w 72020"/>
                    <a:gd name="connsiteY10" fmla="*/ 31379 h 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2020" h="52307">
                      <a:moveTo>
                        <a:pt x="72020" y="20919"/>
                      </a:moveTo>
                      <a:lnTo>
                        <a:pt x="24869" y="20919"/>
                      </a:lnTo>
                      <a:lnTo>
                        <a:pt x="40592" y="5226"/>
                      </a:lnTo>
                      <a:lnTo>
                        <a:pt x="40592" y="0"/>
                      </a:lnTo>
                      <a:lnTo>
                        <a:pt x="24869" y="0"/>
                      </a:lnTo>
                      <a:lnTo>
                        <a:pt x="0" y="27462"/>
                      </a:lnTo>
                      <a:lnTo>
                        <a:pt x="24869" y="52307"/>
                      </a:lnTo>
                      <a:lnTo>
                        <a:pt x="40592" y="52307"/>
                      </a:lnTo>
                      <a:lnTo>
                        <a:pt x="40592" y="47073"/>
                      </a:lnTo>
                      <a:lnTo>
                        <a:pt x="24869" y="31379"/>
                      </a:lnTo>
                      <a:lnTo>
                        <a:pt x="72020" y="313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8239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89154" tIns="44576" rIns="89154" bIns="4457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36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54" b="0" i="0" u="none" strike="noStrike" kern="0" cap="none" spc="0" normalizeH="0" baseline="0" noProof="0">
                    <a:ln>
                      <a:noFill/>
                    </a:ln>
                    <a:solidFill>
                      <a:srgbClr val="091F2C"/>
                    </a:solidFill>
                    <a:effectLst/>
                    <a:uLnTx/>
                    <a:uFillTx/>
                    <a:latin typeface="Segoe UI"/>
                  </a:endParaRPr>
                </a:p>
              </p:txBody>
            </p:sp>
          </p:grpSp>
        </p:grpSp>
        <p:cxnSp>
          <p:nvCxnSpPr>
            <p:cNvPr id="77" name="Elbow Connector 144">
              <a:extLst>
                <a:ext uri="{FF2B5EF4-FFF2-40B4-BE49-F238E27FC236}">
                  <a16:creationId xmlns:a16="http://schemas.microsoft.com/office/drawing/2014/main" id="{D3A7980C-060D-6FBE-AFCC-B6EBBF8424A3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239598" y="2070865"/>
              <a:ext cx="120957" cy="4466055"/>
            </a:xfrm>
            <a:prstGeom prst="bentConnector3">
              <a:avLst>
                <a:gd name="adj1" fmla="val -744733"/>
              </a:avLst>
            </a:prstGeom>
            <a:noFill/>
            <a:ln w="9525" cap="flat" cmpd="sng" algn="ctr">
              <a:solidFill>
                <a:srgbClr val="C039C4"/>
              </a:solidFill>
              <a:prstDash val="dash"/>
              <a:headEnd type="arrow" w="med" len="med"/>
              <a:tailEnd type="none" w="med" len="med"/>
            </a:ln>
            <a:effectLst/>
          </p:spPr>
        </p:cxnSp>
        <p:cxnSp>
          <p:nvCxnSpPr>
            <p:cNvPr id="78" name="Elbow Connector 1">
              <a:extLst>
                <a:ext uri="{FF2B5EF4-FFF2-40B4-BE49-F238E27FC236}">
                  <a16:creationId xmlns:a16="http://schemas.microsoft.com/office/drawing/2014/main" id="{A8B63A9F-931E-792C-6CAA-C823A05EC03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467079" y="628688"/>
              <a:ext cx="1409704" cy="6061662"/>
            </a:xfrm>
            <a:prstGeom prst="bentConnector3">
              <a:avLst>
                <a:gd name="adj1" fmla="val -57671"/>
              </a:avLst>
            </a:prstGeom>
            <a:noFill/>
            <a:ln w="9525" cap="flat" cmpd="sng" algn="ctr">
              <a:solidFill>
                <a:srgbClr val="C039C4"/>
              </a:solidFill>
              <a:prstDash val="sysDot"/>
              <a:headEnd type="none" w="med" len="med"/>
              <a:tailEnd type="arrow" w="med" len="med"/>
            </a:ln>
            <a:effectLst/>
          </p:spPr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55474B91-7B5A-A340-9971-D537F3C855FA}"/>
                </a:ext>
              </a:extLst>
            </p:cNvPr>
            <p:cNvCxnSpPr>
              <a:cxnSpLocks/>
            </p:cNvCxnSpPr>
            <p:nvPr/>
          </p:nvCxnSpPr>
          <p:spPr>
            <a:xfrm>
              <a:off x="2683902" y="2766836"/>
              <a:ext cx="914400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C039C4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AF6460E1-61D3-D52A-06D9-3015A187FC7B}"/>
                </a:ext>
              </a:extLst>
            </p:cNvPr>
            <p:cNvCxnSpPr>
              <a:cxnSpLocks/>
            </p:cNvCxnSpPr>
            <p:nvPr/>
          </p:nvCxnSpPr>
          <p:spPr>
            <a:xfrm>
              <a:off x="2682781" y="4154714"/>
              <a:ext cx="914400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C039C4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67EFCC3-C943-6608-DA8D-E429B4C786A0}"/>
                </a:ext>
              </a:extLst>
            </p:cNvPr>
            <p:cNvCxnSpPr>
              <a:cxnSpLocks/>
            </p:cNvCxnSpPr>
            <p:nvPr/>
          </p:nvCxnSpPr>
          <p:spPr>
            <a:xfrm>
              <a:off x="4566160" y="4154714"/>
              <a:ext cx="189656" cy="0"/>
            </a:xfrm>
            <a:prstGeom prst="line">
              <a:avLst/>
            </a:prstGeom>
            <a:noFill/>
            <a:ln w="12700" cap="flat" cmpd="sng" algn="ctr">
              <a:solidFill>
                <a:srgbClr val="C039C4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6CA3C57-995E-2709-BA1F-82A31A8355BA}"/>
                </a:ext>
              </a:extLst>
            </p:cNvPr>
            <p:cNvCxnSpPr>
              <a:cxnSpLocks/>
            </p:cNvCxnSpPr>
            <p:nvPr/>
          </p:nvCxnSpPr>
          <p:spPr>
            <a:xfrm>
              <a:off x="4562046" y="2766836"/>
              <a:ext cx="189656" cy="0"/>
            </a:xfrm>
            <a:prstGeom prst="line">
              <a:avLst/>
            </a:prstGeom>
            <a:noFill/>
            <a:ln w="12700" cap="flat" cmpd="sng" algn="ctr">
              <a:solidFill>
                <a:srgbClr val="C039C4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FAA9978-7B5F-5EA3-5961-37393D32D7E9}"/>
                </a:ext>
              </a:extLst>
            </p:cNvPr>
            <p:cNvSpPr txBox="1"/>
            <p:nvPr/>
          </p:nvSpPr>
          <p:spPr>
            <a:xfrm>
              <a:off x="3533907" y="2019466"/>
              <a:ext cx="115150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C039C4"/>
                  </a:solidFill>
                  <a:effectLst/>
                  <a:uLnTx/>
                  <a:uFillTx/>
                  <a:latin typeface="Segoe UI Semibold"/>
                </a:rPr>
                <a:t>Mobile BFF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ABBF7E6A-0234-32B4-B059-401A39470652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 flipV="1">
              <a:off x="4758669" y="2145731"/>
              <a:ext cx="357909" cy="2493"/>
            </a:xfrm>
            <a:prstGeom prst="straightConnector1">
              <a:avLst/>
            </a:prstGeom>
            <a:noFill/>
            <a:ln w="12700" cap="flat" cmpd="sng" algn="ctr">
              <a:solidFill>
                <a:srgbClr val="C039C4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C06E3DC3-8377-C2C7-728C-EFA019B89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8669" y="2767114"/>
              <a:ext cx="357909" cy="1"/>
            </a:xfrm>
            <a:prstGeom prst="straightConnector1">
              <a:avLst/>
            </a:prstGeom>
            <a:noFill/>
            <a:ln w="12700" cap="flat" cmpd="sng" algn="ctr">
              <a:solidFill>
                <a:srgbClr val="C039C4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890A24B4-F2EB-92B9-1B1D-B9F5377BD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8669" y="3388496"/>
              <a:ext cx="357909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C039C4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sp>
          <p:nvSpPr>
            <p:cNvPr id="87" name="Rounded Rectangle 40">
              <a:extLst>
                <a:ext uri="{FF2B5EF4-FFF2-40B4-BE49-F238E27FC236}">
                  <a16:creationId xmlns:a16="http://schemas.microsoft.com/office/drawing/2014/main" id="{189B4D27-5BC0-0951-795D-410829C41FCA}"/>
                </a:ext>
              </a:extLst>
            </p:cNvPr>
            <p:cNvSpPr/>
            <p:nvPr/>
          </p:nvSpPr>
          <p:spPr>
            <a:xfrm>
              <a:off x="5115980" y="3268395"/>
              <a:ext cx="1211063" cy="239082"/>
            </a:xfrm>
            <a:prstGeom prst="roundRect">
              <a:avLst>
                <a:gd name="adj" fmla="val 26451"/>
              </a:avLst>
            </a:prstGeom>
            <a:gradFill flip="none" rotWithShape="1">
              <a:gsLst>
                <a:gs pos="49000">
                  <a:srgbClr val="3802DB"/>
                </a:gs>
                <a:gs pos="0">
                  <a:srgbClr val="C039C4"/>
                </a:gs>
              </a:gsLst>
              <a:lin ang="12600000" scaled="0"/>
              <a:tileRect/>
            </a:gra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Ordering API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E343CEBC-9CC4-4D05-F4B3-325969430F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8668" y="4286488"/>
              <a:ext cx="357909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C039C4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00189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>
            <a:extLst>
              <a:ext uri="{FF2B5EF4-FFF2-40B4-BE49-F238E27FC236}">
                <a16:creationId xmlns:a16="http://schemas.microsoft.com/office/drawing/2014/main" id="{FFFD8120-7BA8-1242-5729-A328EA3EE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8646" y="274675"/>
            <a:ext cx="1821741" cy="28597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F8D3240-6C02-A5F8-01F3-A20B453C1B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34186" y="3848804"/>
            <a:ext cx="604742" cy="623639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CBD55C94-228C-0D75-2791-0F2E671DE9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06497" y="1234463"/>
            <a:ext cx="718588" cy="718588"/>
          </a:xfrm>
          <a:prstGeom prst="rect">
            <a:avLst/>
          </a:prstGeom>
        </p:spPr>
      </p:pic>
      <p:pic>
        <p:nvPicPr>
          <p:cNvPr id="9222" name="Picture 6" descr="Azure Cosmos DB - Visual Studio Marketplace">
            <a:extLst>
              <a:ext uri="{FF2B5EF4-FFF2-40B4-BE49-F238E27FC236}">
                <a16:creationId xmlns:a16="http://schemas.microsoft.com/office/drawing/2014/main" id="{294A28D8-CFDF-762E-A57B-DD7547930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20417" y="2203141"/>
            <a:ext cx="1426879" cy="749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CA51CA4-A43B-8B58-27E5-EFE6E92AB8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27815" y="504612"/>
            <a:ext cx="668818" cy="66881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6AEDE91-40D5-2455-F34D-7B1AC08481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14317" y="1366474"/>
            <a:ext cx="732552" cy="73255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17D9D4B-7EA2-A366-9A66-8242184C71A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047508" y="2170308"/>
            <a:ext cx="732552" cy="73255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89BB46C-6032-7658-9C19-92993205808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37233" y="3040807"/>
            <a:ext cx="732552" cy="73255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0AA081F-BA4F-8E45-B7EC-66DA83CE5AD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620959" y="351403"/>
            <a:ext cx="749111" cy="749111"/>
          </a:xfrm>
          <a:prstGeom prst="rect">
            <a:avLst/>
          </a:prstGeom>
        </p:spPr>
      </p:pic>
      <p:pic>
        <p:nvPicPr>
          <p:cNvPr id="1026" name="Picture 2" descr="Azure Blog Storage logo.">
            <a:extLst>
              <a:ext uri="{FF2B5EF4-FFF2-40B4-BE49-F238E27FC236}">
                <a16:creationId xmlns:a16="http://schemas.microsoft.com/office/drawing/2014/main" id="{B5E0F2FA-6FDF-B1D8-97FF-570F7F4F2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690" y="144015"/>
            <a:ext cx="749112" cy="74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zure Search Documents logo.">
            <a:extLst>
              <a:ext uri="{FF2B5EF4-FFF2-40B4-BE49-F238E27FC236}">
                <a16:creationId xmlns:a16="http://schemas.microsoft.com/office/drawing/2014/main" id="{0B4E817D-6AC6-977A-9ABB-6B88069E5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197" y="2336016"/>
            <a:ext cx="749112" cy="74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zure Cosmos DB EF logo.">
            <a:extLst>
              <a:ext uri="{FF2B5EF4-FFF2-40B4-BE49-F238E27FC236}">
                <a16:creationId xmlns:a16="http://schemas.microsoft.com/office/drawing/2014/main" id="{B68ACF0A-6DE5-8E97-5FEE-8DD743C88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170" y="2952252"/>
            <a:ext cx="749112" cy="74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zure Event Hubs logo.">
            <a:extLst>
              <a:ext uri="{FF2B5EF4-FFF2-40B4-BE49-F238E27FC236}">
                <a16:creationId xmlns:a16="http://schemas.microsoft.com/office/drawing/2014/main" id="{FE86BF16-B0FD-B22D-8089-2514B7022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001" y="4424257"/>
            <a:ext cx="749113" cy="74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ongoDB logo.">
            <a:extLst>
              <a:ext uri="{FF2B5EF4-FFF2-40B4-BE49-F238E27FC236}">
                <a16:creationId xmlns:a16="http://schemas.microsoft.com/office/drawing/2014/main" id="{80BFAD90-206D-D928-2E6B-7E421973A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519" y="1977264"/>
            <a:ext cx="749114" cy="74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NATS logo.">
            <a:extLst>
              <a:ext uri="{FF2B5EF4-FFF2-40B4-BE49-F238E27FC236}">
                <a16:creationId xmlns:a16="http://schemas.microsoft.com/office/drawing/2014/main" id="{BD21489D-DA41-F0BE-351B-BBCBBDF7F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13" y="4091966"/>
            <a:ext cx="749113" cy="74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Qdrant logo.">
            <a:extLst>
              <a:ext uri="{FF2B5EF4-FFF2-40B4-BE49-F238E27FC236}">
                <a16:creationId xmlns:a16="http://schemas.microsoft.com/office/drawing/2014/main" id="{26E93C70-FE51-DDF5-3C13-3DF6D186E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223" y="792178"/>
            <a:ext cx="749113" cy="74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edis logo.">
            <a:extLst>
              <a:ext uri="{FF2B5EF4-FFF2-40B4-BE49-F238E27FC236}">
                <a16:creationId xmlns:a16="http://schemas.microsoft.com/office/drawing/2014/main" id="{03B8538C-1CEA-BF4D-6132-F804830F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540" y="3143698"/>
            <a:ext cx="749113" cy="74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AWS EC2 Logo PNG Transparent &amp; SVG Vector - Freebie Supply">
            <a:extLst>
              <a:ext uri="{FF2B5EF4-FFF2-40B4-BE49-F238E27FC236}">
                <a16:creationId xmlns:a16="http://schemas.microsoft.com/office/drawing/2014/main" id="{C719198A-81FB-63F7-BDEA-161534C5F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872" y="5026764"/>
            <a:ext cx="604371" cy="73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B35EF0A3-3FCF-1203-FA3B-69BD726AD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035" y="3855831"/>
            <a:ext cx="1082678" cy="108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ashley-cui/podman - bytemeta">
            <a:extLst>
              <a:ext uri="{FF2B5EF4-FFF2-40B4-BE49-F238E27FC236}">
                <a16:creationId xmlns:a16="http://schemas.microsoft.com/office/drawing/2014/main" id="{5E592408-E835-D0A1-D6FD-97CF79425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7358" y="4160624"/>
            <a:ext cx="1082679" cy="88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Elasticsearch Logo">
            <a:extLst>
              <a:ext uri="{FF2B5EF4-FFF2-40B4-BE49-F238E27FC236}">
                <a16:creationId xmlns:a16="http://schemas.microsoft.com/office/drawing/2014/main" id="{18EBDC41-75C7-CEA0-B8E2-694B80C1A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10000" b="90000" l="10000" r="90000">
                        <a14:foregroundMark x1="28903" y1="26793" x2="28903" y2="26793"/>
                        <a14:foregroundMark x1="57806" y1="24895" x2="57806" y2="24895"/>
                        <a14:foregroundMark x1="35021" y1="72574" x2="35021" y2="72574"/>
                        <a14:foregroundMark x1="48945" y1="75738" x2="48945" y2="757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0159" y="1412964"/>
            <a:ext cx="749286" cy="74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Microsoft announce the renaming of Azure Active Directory to Entra ID ...">
            <a:extLst>
              <a:ext uri="{FF2B5EF4-FFF2-40B4-BE49-F238E27FC236}">
                <a16:creationId xmlns:a16="http://schemas.microsoft.com/office/drawing/2014/main" id="{665A8549-716E-3A7D-E934-EED5DDBF3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3563" b="94062" l="6118" r="95359">
                        <a14:foregroundMark x1="52321" y1="7601" x2="52321" y2="7601"/>
                        <a14:foregroundMark x1="49789" y1="4038" x2="49789" y2="4038"/>
                        <a14:foregroundMark x1="95359" y1="60333" x2="95359" y2="60333"/>
                        <a14:foregroundMark x1="49578" y1="94299" x2="49578" y2="94299"/>
                        <a14:foregroundMark x1="6118" y1="62945" x2="6118" y2="629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1847" y="1173294"/>
            <a:ext cx="749112" cy="66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Referenz: Webdesign, Webentwicklung, Online Konfigurator">
            <a:extLst>
              <a:ext uri="{FF2B5EF4-FFF2-40B4-BE49-F238E27FC236}">
                <a16:creationId xmlns:a16="http://schemas.microsoft.com/office/drawing/2014/main" id="{4F7FDEDE-133D-D2E0-D067-1CF50A733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7153" y="5408231"/>
            <a:ext cx="860233" cy="86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Node.js Logo - LogoDix">
            <a:extLst>
              <a:ext uri="{FF2B5EF4-FFF2-40B4-BE49-F238E27FC236}">
                <a16:creationId xmlns:a16="http://schemas.microsoft.com/office/drawing/2014/main" id="{6FFAFA6F-114F-E1A1-40B6-2C53930FF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616" y="2902860"/>
            <a:ext cx="860234" cy="86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Python Logo PNG Transparent – Brands Logos">
            <a:extLst>
              <a:ext uri="{FF2B5EF4-FFF2-40B4-BE49-F238E27FC236}">
                <a16:creationId xmlns:a16="http://schemas.microsoft.com/office/drawing/2014/main" id="{3E952F0B-5933-C315-7806-10C8F51ED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09" y="5560999"/>
            <a:ext cx="749112" cy="74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428B671D-9AB9-45A1-8352-8B5455232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537" y="3943513"/>
            <a:ext cx="750627" cy="75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Golang">
            <a:extLst>
              <a:ext uri="{FF2B5EF4-FFF2-40B4-BE49-F238E27FC236}">
                <a16:creationId xmlns:a16="http://schemas.microsoft.com/office/drawing/2014/main" id="{9860EF82-EE25-9E5F-9A80-2D5FDC25C8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672" r="66837"/>
          <a:stretch/>
        </p:blipFill>
        <p:spPr bwMode="auto">
          <a:xfrm>
            <a:off x="11167102" y="2600072"/>
            <a:ext cx="518358" cy="70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50291C6-13BF-881E-1041-799E88FE63B7}"/>
              </a:ext>
            </a:extLst>
          </p:cNvPr>
          <p:cNvSpPr txBox="1">
            <a:spLocks/>
          </p:cNvSpPr>
          <p:nvPr/>
        </p:nvSpPr>
        <p:spPr>
          <a:xfrm>
            <a:off x="193525" y="157589"/>
            <a:ext cx="4539613" cy="142191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Your average cloud dev deals with: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13764D-B4E1-87A3-D5EB-26F7BCFBF327}"/>
              </a:ext>
            </a:extLst>
          </p:cNvPr>
          <p:cNvSpPr txBox="1"/>
          <p:nvPr/>
        </p:nvSpPr>
        <p:spPr>
          <a:xfrm>
            <a:off x="325427" y="1380944"/>
            <a:ext cx="4149875" cy="53091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Caching</a:t>
            </a:r>
          </a:p>
          <a:p>
            <a:pPr marL="342900" indent="-34290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Databases</a:t>
            </a:r>
          </a:p>
          <a:p>
            <a:pPr marL="342900" indent="-34290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Local development tools</a:t>
            </a:r>
          </a:p>
          <a:p>
            <a:pPr marL="342900" indent="-34290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Messaging + queueing</a:t>
            </a:r>
          </a:p>
          <a:p>
            <a:pPr marL="342900" indent="-34290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Containers?!</a:t>
            </a:r>
          </a:p>
          <a:p>
            <a:pPr marL="342900" indent="-34290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Multiple languages</a:t>
            </a:r>
          </a:p>
          <a:p>
            <a:pPr marL="342900" indent="-34290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zillion deployment targets</a:t>
            </a:r>
          </a:p>
          <a:p>
            <a:pPr marL="342900" indent="-34290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Resiliency + scalability</a:t>
            </a:r>
          </a:p>
          <a:p>
            <a:pPr marL="342900" indent="-34290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Security + networking</a:t>
            </a:r>
          </a:p>
          <a:p>
            <a:pPr marL="342900" indent="-34290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CI/CD</a:t>
            </a:r>
          </a:p>
          <a:p>
            <a:pPr marL="342900" indent="-34290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Storage but… not databases?!</a:t>
            </a:r>
          </a:p>
          <a:p>
            <a:pPr marL="342900" indent="-34290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Telemetry and logs and traces</a:t>
            </a:r>
          </a:p>
          <a:p>
            <a:pPr marL="342900" indent="-34290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Authentication</a:t>
            </a:r>
          </a:p>
          <a:p>
            <a:pPr marL="342900" indent="-34290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AI?!?!?!</a:t>
            </a:r>
          </a:p>
        </p:txBody>
      </p:sp>
      <p:pic>
        <p:nvPicPr>
          <p:cNvPr id="1064" name="Picture 40" descr="Kubernetes Logo and symbol, meaning, history, PNG, brand">
            <a:extLst>
              <a:ext uri="{FF2B5EF4-FFF2-40B4-BE49-F238E27FC236}">
                <a16:creationId xmlns:a16="http://schemas.microsoft.com/office/drawing/2014/main" id="{313AFD00-E0C6-AA10-5AB5-F48918F6F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005" y="5408231"/>
            <a:ext cx="1567493" cy="88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A logo of a company&#10;&#10;Description automatically generated">
            <a:extLst>
              <a:ext uri="{FF2B5EF4-FFF2-40B4-BE49-F238E27FC236}">
                <a16:creationId xmlns:a16="http://schemas.microsoft.com/office/drawing/2014/main" id="{57829870-7274-334D-4195-DF7305190043}"/>
              </a:ext>
            </a:extLst>
          </p:cNvPr>
          <p:cNvPicPr>
            <a:picLocks noChangeAspect="1"/>
          </p:cNvPicPr>
          <p:nvPr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0800" y="1711025"/>
            <a:ext cx="763869" cy="76386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CB61CB2-B172-97AE-59B6-64C1F8606DFC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0731865" y="5385235"/>
            <a:ext cx="689944" cy="68994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554FA4E-264B-3918-FCEF-D23F08168799}"/>
              </a:ext>
            </a:extLst>
          </p:cNvPr>
          <p:cNvSpPr txBox="1"/>
          <p:nvPr/>
        </p:nvSpPr>
        <p:spPr>
          <a:xfrm>
            <a:off x="2585307" y="6322893"/>
            <a:ext cx="6145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so much more!</a:t>
            </a:r>
          </a:p>
        </p:txBody>
      </p:sp>
    </p:spTree>
    <p:extLst>
      <p:ext uri="{BB962C8B-B14F-4D97-AF65-F5344CB8AC3E}">
        <p14:creationId xmlns:p14="http://schemas.microsoft.com/office/powerpoint/2010/main" val="3382196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3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6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9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2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7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95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2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45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7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95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2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45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670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95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72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745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25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77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25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95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5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820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5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8450"/>
                            </p:stCondLst>
                            <p:childTnLst>
                              <p:par>
                                <p:cTn id="1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5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8700"/>
                            </p:stCondLst>
                            <p:childTnLst>
                              <p:par>
                                <p:cTn id="1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25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8950"/>
                            </p:stCondLst>
                            <p:childTnLst>
                              <p:par>
                                <p:cTn id="1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25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9200"/>
                            </p:stCondLst>
                            <p:childTnLst>
                              <p:par>
                                <p:cTn id="1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25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9450"/>
                            </p:stCondLst>
                            <p:childTnLst>
                              <p:par>
                                <p:cTn id="1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25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9700"/>
                            </p:stCondLst>
                            <p:childTnLst>
                              <p:par>
                                <p:cTn id="1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25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9950"/>
                            </p:stCondLst>
                            <p:childTnLst>
                              <p:par>
                                <p:cTn id="1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25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0200"/>
                            </p:stCondLst>
                            <p:childTnLst>
                              <p:par>
                                <p:cTn id="1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25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450"/>
                            </p:stCondLst>
                            <p:childTnLst>
                              <p:par>
                                <p:cTn id="1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25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0700"/>
                            </p:stCondLst>
                            <p:childTnLst>
                              <p:par>
                                <p:cTn id="1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25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0950"/>
                            </p:stCondLst>
                            <p:childTnLst>
                              <p:par>
                                <p:cTn id="1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25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1200"/>
                            </p:stCondLst>
                            <p:childTnLst>
                              <p:par>
                                <p:cTn id="1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25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1450"/>
                            </p:stCondLst>
                            <p:childTnLst>
                              <p:par>
                                <p:cTn id="1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1700"/>
                            </p:stCondLst>
                            <p:childTnLst>
                              <p:par>
                                <p:cTn id="1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29" grpId="0"/>
    </p:bldLst>
  </p:timing>
</p:sld>
</file>

<file path=ppt/theme/theme1.xml><?xml version="1.0" encoding="utf-8"?>
<a:theme xmlns:a="http://schemas.openxmlformats.org/drawingml/2006/main" name="Azure 2023 Template">
  <a:themeElements>
    <a:clrScheme name="Custom 20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502AD4"/>
      </a:hlink>
      <a:folHlink>
        <a:srgbClr val="D502AA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E271797FB20B43BD2D8C7030456239" ma:contentTypeVersion="22" ma:contentTypeDescription="Create a new document." ma:contentTypeScope="" ma:versionID="f9df472a056be12fadf87fbcdc5dc8bc">
  <xsd:schema xmlns:xsd="http://www.w3.org/2001/XMLSchema" xmlns:xs="http://www.w3.org/2001/XMLSchema" xmlns:p="http://schemas.microsoft.com/office/2006/metadata/properties" xmlns:ns1="http://schemas.microsoft.com/sharepoint/v3" xmlns:ns2="0278f2aa-22e3-4e3a-9f1e-371af3fe1e47" xmlns:ns3="01435aa7-7aca-433d-95cf-0ae3b0bc4964" xmlns:ns4="230e9df3-be65-4c73-a93b-d1236ebd677e" targetNamespace="http://schemas.microsoft.com/office/2006/metadata/properties" ma:root="true" ma:fieldsID="197508b816ea23fdfd1c9cf1e4f721ef" ns1:_="" ns2:_="" ns3:_="" ns4:_="">
    <xsd:import namespace="http://schemas.microsoft.com/sharepoint/v3"/>
    <xsd:import namespace="0278f2aa-22e3-4e3a-9f1e-371af3fe1e47"/>
    <xsd:import namespace="01435aa7-7aca-433d-95cf-0ae3b0bc4964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4:TaxCatchAll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78f2aa-22e3-4e3a-9f1e-371af3fe1e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6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435aa7-7aca-433d-95cf-0ae3b0bc4964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2" nillable="true" ma:displayName="Taxonomy Catch All Column" ma:hidden="true" ma:list="{2fc1b624-20e3-4041-9ba3-91aecb7c6dd7}" ma:internalName="TaxCatchAll" ma:showField="CatchAllData" ma:web="01435aa7-7aca-433d-95cf-0ae3b0bc496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0278f2aa-22e3-4e3a-9f1e-371af3fe1e47" xsi:nil="true"/>
    <_ip_UnifiedCompliancePolicyUIAction xmlns="http://schemas.microsoft.com/sharepoint/v3" xsi:nil="true"/>
    <_ip_UnifiedCompliancePolicyProperties xmlns="http://schemas.microsoft.com/sharepoint/v3" xsi:nil="true"/>
    <SharedWithUsers xmlns="01435aa7-7aca-433d-95cf-0ae3b0bc4964">
      <UserInfo>
        <DisplayName>Gaurav Seth (DEV PLATFORMS)</DisplayName>
        <AccountId>392</AccountId>
        <AccountType/>
      </UserInfo>
    </SharedWithUsers>
    <lcf76f155ced4ddcb4097134ff3c332f xmlns="0278f2aa-22e3-4e3a-9f1e-371af3fe1e47">
      <Terms xmlns="http://schemas.microsoft.com/office/infopath/2007/PartnerControls"/>
    </lcf76f155ced4ddcb4097134ff3c332f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4B03DF16-C708-4E3A-BA75-AC5549AB1C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278f2aa-22e3-4e3a-9f1e-371af3fe1e47"/>
    <ds:schemaRef ds:uri="01435aa7-7aca-433d-95cf-0ae3b0bc4964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23761B2-2BAD-42E5-A5A5-95EDDD06433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E99B13F-57CA-4380-8A79-FABD6BFE49CD}">
  <ds:schemaRefs>
    <ds:schemaRef ds:uri="01435aa7-7aca-433d-95cf-0ae3b0bc4964"/>
    <ds:schemaRef ds:uri="http://purl.org/dc/elements/1.1/"/>
    <ds:schemaRef ds:uri="http://schemas.microsoft.com/office/2006/metadata/properties"/>
    <ds:schemaRef ds:uri="http://schemas.microsoft.com/sharepoint/v3"/>
    <ds:schemaRef ds:uri="230e9df3-be65-4c73-a93b-d1236ebd677e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0278f2aa-22e3-4e3a-9f1e-371af3fe1e47"/>
    <ds:schemaRef ds:uri="http://www.w3.org/XML/1998/namespace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25003</TotalTime>
  <Words>691</Words>
  <Application>Microsoft Office PowerPoint</Application>
  <PresentationFormat>Widescreen</PresentationFormat>
  <Paragraphs>176</Paragraphs>
  <Slides>21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Segoe UI Semibold</vt:lpstr>
      <vt:lpstr>Open Sans SemiBold</vt:lpstr>
      <vt:lpstr>Wingdings</vt:lpstr>
      <vt:lpstr>Segoe UI</vt:lpstr>
      <vt:lpstr>Open Sans</vt:lpstr>
      <vt:lpstr>Segoe Sans Text</vt:lpstr>
      <vt:lpstr>Azure 2023 Template</vt:lpstr>
      <vt:lpstr>Welcome to .NET Aspire Developers Day!</vt:lpstr>
      <vt:lpstr>.NET Aspire – Your building blocks for cloud development</vt:lpstr>
      <vt:lpstr>PowerPoint Presentation</vt:lpstr>
      <vt:lpstr>.NET 8 gives you a lot in the box</vt:lpstr>
      <vt:lpstr>But… it’s not that simple </vt:lpstr>
      <vt:lpstr>PowerPoint Presentation</vt:lpstr>
      <vt:lpstr>PowerPoint Presentation</vt:lpstr>
      <vt:lpstr>PowerPoint Presentation</vt:lpstr>
      <vt:lpstr>PowerPoint Presentation</vt:lpstr>
      <vt:lpstr>And then there’s onboarding…</vt:lpstr>
      <vt:lpstr>PowerPoint Presentation</vt:lpstr>
      <vt:lpstr>PowerPoint Presentation</vt:lpstr>
      <vt:lpstr>Let’s add .NET Aspire to an app</vt:lpstr>
      <vt:lpstr>PowerPoint Presentation</vt:lpstr>
      <vt:lpstr>Flexible Deployment with .NET Aspire</vt:lpstr>
      <vt:lpstr>PowerPoint Presentation</vt:lpstr>
      <vt:lpstr>It’s not just .NET</vt:lpstr>
      <vt:lpstr>Announcing .NET Aspire 8.1</vt:lpstr>
      <vt:lpstr>.NET Aspire Developers Day</vt:lpstr>
      <vt:lpstr>Pragmatic Microservices with C# and Azure Christian Nagel</vt:lpstr>
      <vt:lpstr>Event Survey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Kitty Moujaes (ALLOVUS DESIGN INC)</dc:creator>
  <cp:lastModifiedBy>Luke Reardon (Spur Reply LLC)</cp:lastModifiedBy>
  <cp:revision>23</cp:revision>
  <dcterms:created xsi:type="dcterms:W3CDTF">2023-09-13T17:25:02Z</dcterms:created>
  <dcterms:modified xsi:type="dcterms:W3CDTF">2024-07-24T18:33:39Z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  <property fmtid="{D5CDD505-2E9C-101B-9397-08002B2CF9AE}" pid="9" name="MediaServiceImageTags">
    <vt:lpwstr/>
  </property>
  <property fmtid="{D5CDD505-2E9C-101B-9397-08002B2CF9AE}" pid="10" name="ContentTypeId">
    <vt:lpwstr>0x0101009AE271797FB20B43BD2D8C7030456239</vt:lpwstr>
  </property>
</Properties>
</file>